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735763" cy="9799638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Federo" panose="020B0604020202020204" charset="0"/>
      <p:regular r:id="rId38"/>
    </p:embeddedFont>
    <p:embeddedFont>
      <p:font typeface="Quintessential" panose="020B0604020202020204" charset="0"/>
      <p:regular r:id="rId39"/>
    </p:embeddedFont>
    <p:embeddedFont>
      <p:font typeface="Constantia" panose="02030602050306030303" pitchFamily="18" charset="0"/>
      <p:regular r:id="rId40"/>
      <p:bold r:id="rId41"/>
      <p:italic r:id="rId42"/>
      <p:boldItalic r:id="rId43"/>
    </p:embeddedFont>
    <p:embeddedFont>
      <p:font typeface="Arial Black" panose="020B0A04020102020204" pitchFamily="34" charset="0"/>
      <p:regular r:id="rId44"/>
      <p:bold r:id="rId45"/>
    </p:embeddedFont>
    <p:embeddedFont>
      <p:font typeface="Georgia" panose="02040502050405020303" pitchFamily="18" charset="0"/>
      <p:regular r:id="rId46"/>
      <p:bold r:id="rId47"/>
      <p:italic r:id="rId48"/>
      <p:boldItalic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  <p:embeddedFont>
      <p:font typeface="Algerian" panose="04020705040A02060702" pitchFamily="82" charset="0"/>
      <p:regular r:id="rId54"/>
    </p:embeddedFont>
    <p:embeddedFont>
      <p:font typeface="Abril Fatface" panose="020B0604020202020204" charset="0"/>
      <p:regular r:id="rId55"/>
    </p:embeddedFont>
    <p:embeddedFont>
      <p:font typeface="Dotum" panose="020B0600000101010101" pitchFamily="34" charset="-127"/>
      <p:regular r:id="rId56"/>
    </p:embeddedFont>
    <p:embeddedFont>
      <p:font typeface="Caveat" panose="020B0604020202020204" charset="0"/>
      <p:regular r:id="rId57"/>
      <p:bold r:id="rId58"/>
    </p:embeddedFont>
    <p:embeddedFont>
      <p:font typeface="Bodoni" panose="020B060402020202020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iTJbpm/rvBlx+UqYF7z6BGUrtB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8913CB-4A9E-4324-8B70-600C3BB3B905}">
  <a:tblStyle styleId="{758913CB-4A9E-4324-8B70-600C3BB3B90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5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6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17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18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9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0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21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22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23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p24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25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6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7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8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9" name="Google Shape;41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9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7" name="Google Shape;43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0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1" name="Google Shape;45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31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 txBox="1">
            <a:spLocks noGrp="1"/>
          </p:cNvSpPr>
          <p:nvPr>
            <p:ph type="body" idx="1"/>
          </p:nvPr>
        </p:nvSpPr>
        <p:spPr>
          <a:xfrm>
            <a:off x="673575" y="4654800"/>
            <a:ext cx="5388600" cy="4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4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4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AB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title"/>
          </p:nvPr>
        </p:nvSpPr>
        <p:spPr>
          <a:xfrm>
            <a:off x="609600" y="158750"/>
            <a:ext cx="10972800" cy="125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6"/>
          <p:cNvSpPr txBox="1">
            <a:spLocks noGrp="1"/>
          </p:cNvSpPr>
          <p:nvPr>
            <p:ph type="title"/>
          </p:nvPr>
        </p:nvSpPr>
        <p:spPr>
          <a:xfrm>
            <a:off x="609600" y="158750"/>
            <a:ext cx="10972800" cy="125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21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21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body" idx="3"/>
          </p:nvPr>
        </p:nvSpPr>
        <p:spPr>
          <a:xfrm>
            <a:off x="609600" y="3941763"/>
            <a:ext cx="53848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4"/>
          </p:nvPr>
        </p:nvSpPr>
        <p:spPr>
          <a:xfrm>
            <a:off x="6197600" y="3941763"/>
            <a:ext cx="53848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1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8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9.jpg"/><Relationship Id="rId9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jp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5" Type="http://schemas.openxmlformats.org/officeDocument/2006/relationships/image" Target="../media/image1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Relationship Id="rId1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11" Type="http://schemas.openxmlformats.org/officeDocument/2006/relationships/image" Target="../media/image1.jpg"/><Relationship Id="rId5" Type="http://schemas.openxmlformats.org/officeDocument/2006/relationships/image" Target="../media/image63.jpg"/><Relationship Id="rId10" Type="http://schemas.openxmlformats.org/officeDocument/2006/relationships/image" Target="../media/image68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Relationship Id="rId9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10" Type="http://schemas.openxmlformats.org/officeDocument/2006/relationships/image" Target="../media/image1.jpg"/><Relationship Id="rId4" Type="http://schemas.openxmlformats.org/officeDocument/2006/relationships/image" Target="../media/image77.jpg"/><Relationship Id="rId9" Type="http://schemas.openxmlformats.org/officeDocument/2006/relationships/image" Target="../media/image8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10" Type="http://schemas.openxmlformats.org/officeDocument/2006/relationships/image" Target="../media/image1.jpg"/><Relationship Id="rId4" Type="http://schemas.openxmlformats.org/officeDocument/2006/relationships/image" Target="../media/image84.jpg"/><Relationship Id="rId9" Type="http://schemas.openxmlformats.org/officeDocument/2006/relationships/image" Target="../media/image8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13" Type="http://schemas.openxmlformats.org/officeDocument/2006/relationships/image" Target="../media/image114.png"/><Relationship Id="rId3" Type="http://schemas.openxmlformats.org/officeDocument/2006/relationships/image" Target="../media/image104.jpg"/><Relationship Id="rId7" Type="http://schemas.openxmlformats.org/officeDocument/2006/relationships/image" Target="../media/image108.jp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g"/><Relationship Id="rId11" Type="http://schemas.openxmlformats.org/officeDocument/2006/relationships/image" Target="../media/image112.jpg"/><Relationship Id="rId5" Type="http://schemas.openxmlformats.org/officeDocument/2006/relationships/image" Target="../media/image106.jpg"/><Relationship Id="rId15" Type="http://schemas.openxmlformats.org/officeDocument/2006/relationships/image" Target="../media/image1.jpg"/><Relationship Id="rId10" Type="http://schemas.openxmlformats.org/officeDocument/2006/relationships/image" Target="../media/image111.jpg"/><Relationship Id="rId4" Type="http://schemas.openxmlformats.org/officeDocument/2006/relationships/image" Target="../media/image105.jpg"/><Relationship Id="rId9" Type="http://schemas.openxmlformats.org/officeDocument/2006/relationships/image" Target="../media/image110.png"/><Relationship Id="rId14" Type="http://schemas.openxmlformats.org/officeDocument/2006/relationships/image" Target="../media/image11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11" Type="http://schemas.openxmlformats.org/officeDocument/2006/relationships/image" Target="../media/image1.jpg"/><Relationship Id="rId5" Type="http://schemas.openxmlformats.org/officeDocument/2006/relationships/image" Target="../media/image118.jpg"/><Relationship Id="rId10" Type="http://schemas.openxmlformats.org/officeDocument/2006/relationships/image" Target="../media/image122.png"/><Relationship Id="rId4" Type="http://schemas.openxmlformats.org/officeDocument/2006/relationships/image" Target="../media/image117.jp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ranflowtech.com/" TargetMode="External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hyperlink" Target="mailto:info@simranflowtech.com" TargetMode="External"/><Relationship Id="rId4" Type="http://schemas.openxmlformats.org/officeDocument/2006/relationships/hyperlink" Target="mailto:simranflowtech@hotmail.com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/>
          <p:nvPr/>
        </p:nvSpPr>
        <p:spPr>
          <a:xfrm>
            <a:off x="-109182" y="1727973"/>
            <a:ext cx="12192000" cy="30015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>
                <a:alpha val="33333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WELCOME TO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lang="en-US" sz="5900" b="0" i="0" u="none" strike="noStrike" cap="none">
                <a:solidFill>
                  <a:schemeClr val="accent2"/>
                </a:solidFill>
                <a:latin typeface="Abril Fatface"/>
                <a:ea typeface="Abril Fatface"/>
                <a:cs typeface="Abril Fatface"/>
                <a:sym typeface="Abril Fatface"/>
              </a:rPr>
              <a:t>SIMRAN FLOWTECH INDUSTRIES</a:t>
            </a:r>
            <a:r>
              <a:rPr lang="en-US" sz="5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endParaRPr sz="7600" b="0" i="0" u="none" strike="noStrike" cap="none">
              <a:solidFill>
                <a:srgbClr val="0F243E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15" y="129225"/>
            <a:ext cx="1583907" cy="84144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>
            <a:spLocks noGrp="1"/>
          </p:cNvSpPr>
          <p:nvPr>
            <p:ph type="title"/>
          </p:nvPr>
        </p:nvSpPr>
        <p:spPr>
          <a:xfrm>
            <a:off x="192628" y="867425"/>
            <a:ext cx="11708220" cy="621900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LINEAR ACTUATORS / ELECTRIC CYLINDERS</a:t>
            </a:r>
            <a:endParaRPr sz="36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2" name="Google Shape;192;p10"/>
          <p:cNvSpPr txBox="1">
            <a:spLocks noGrp="1"/>
          </p:cNvSpPr>
          <p:nvPr>
            <p:ph type="body" idx="1"/>
          </p:nvPr>
        </p:nvSpPr>
        <p:spPr>
          <a:xfrm>
            <a:off x="192628" y="1489336"/>
            <a:ext cx="11708220" cy="51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800" b="1"/>
              <a:t>RANGE  : 0.5 – 50 TONS</a:t>
            </a:r>
            <a:endParaRPr sz="18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</a:pPr>
            <a:r>
              <a:rPr lang="en-US" sz="1800" b="1"/>
              <a:t>STURDY DESIGN, LONG LIFE, EXCELLENT PERFORMANCE.</a:t>
            </a:r>
            <a:endParaRPr sz="18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</a:pPr>
            <a:r>
              <a:rPr lang="en-US" sz="1800" b="1"/>
              <a:t>DIFFERENT MATERIAL COMBINATIONS AVAILABLE ACCORDING TO APPLICATION</a:t>
            </a:r>
            <a:endParaRPr sz="18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92D2B"/>
              </a:buClr>
              <a:buSzPts val="1600"/>
              <a:buChar char="•"/>
            </a:pPr>
            <a:r>
              <a:rPr lang="en-US" sz="1800" b="1">
                <a:solidFill>
                  <a:srgbClr val="992D2B"/>
                </a:solidFill>
              </a:rPr>
              <a:t>APPLICATIONS: HYDRO DAM GATES, MACHINE TOOLS, TUBE MILLS, ROLLING MILLS, CEMENT PLANTS ETC.</a:t>
            </a:r>
            <a:endParaRPr sz="1800">
              <a:solidFill>
                <a:srgbClr val="992D2B"/>
              </a:solidFill>
            </a:endParaRPr>
          </a:p>
        </p:txBody>
      </p:sp>
      <p:sp>
        <p:nvSpPr>
          <p:cNvPr id="193" name="Google Shape;193;p10"/>
          <p:cNvSpPr txBox="1"/>
          <p:nvPr/>
        </p:nvSpPr>
        <p:spPr>
          <a:xfrm>
            <a:off x="1801504" y="54535"/>
            <a:ext cx="10099344" cy="803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C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SIMRAN FLOWTECH INDUSTRIES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Quintessential"/>
                <a:ea typeface="Quintessential"/>
                <a:cs typeface="Quintessential"/>
                <a:sym typeface="Quintessential"/>
              </a:rPr>
              <a:t>“Making your Machines Perform Better”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4" name="Google Shape;194;p10"/>
          <p:cNvPicPr preferRelativeResize="0"/>
          <p:nvPr/>
        </p:nvPicPr>
        <p:blipFill rotWithShape="1">
          <a:blip r:embed="rId3">
            <a:alphaModFix/>
          </a:blip>
          <a:srcRect l="22399" t="4848" r="47928" b="345"/>
          <a:stretch/>
        </p:blipFill>
        <p:spPr>
          <a:xfrm rot="5400000">
            <a:off x="1190974" y="1976965"/>
            <a:ext cx="1532498" cy="3152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5" name="Google Shape;195;p10"/>
          <p:cNvPicPr preferRelativeResize="0"/>
          <p:nvPr/>
        </p:nvPicPr>
        <p:blipFill rotWithShape="1">
          <a:blip r:embed="rId4">
            <a:alphaModFix/>
          </a:blip>
          <a:srcRect l="10073" t="12895" r="22091" b="6061"/>
          <a:stretch/>
        </p:blipFill>
        <p:spPr>
          <a:xfrm>
            <a:off x="393992" y="4710513"/>
            <a:ext cx="1615036" cy="20729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6" name="Google Shape;196;p10"/>
          <p:cNvSpPr txBox="1"/>
          <p:nvPr/>
        </p:nvSpPr>
        <p:spPr>
          <a:xfrm>
            <a:off x="380835" y="4335816"/>
            <a:ext cx="3152700" cy="30780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2.5 Ton Linear Actuator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3869460" y="4335880"/>
            <a:ext cx="4611727" cy="307736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Ton Linear Actuators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0"/>
          <p:cNvSpPr txBox="1"/>
          <p:nvPr/>
        </p:nvSpPr>
        <p:spPr>
          <a:xfrm>
            <a:off x="8625555" y="6404132"/>
            <a:ext cx="2985810" cy="369291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Bevel Gear Linear Actuator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10"/>
          <p:cNvPicPr preferRelativeResize="0"/>
          <p:nvPr/>
        </p:nvPicPr>
        <p:blipFill rotWithShape="1">
          <a:blip r:embed="rId5">
            <a:alphaModFix/>
          </a:blip>
          <a:srcRect l="19206" t="31167" r="2873" b="10246"/>
          <a:stretch/>
        </p:blipFill>
        <p:spPr>
          <a:xfrm>
            <a:off x="3657600" y="2785403"/>
            <a:ext cx="4823587" cy="155041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0" name="Google Shape;200;p10"/>
          <p:cNvPicPr preferRelativeResize="0"/>
          <p:nvPr/>
        </p:nvPicPr>
        <p:blipFill rotWithShape="1">
          <a:blip r:embed="rId6">
            <a:alphaModFix/>
          </a:blip>
          <a:srcRect t="19255" r="25600" b="26882"/>
          <a:stretch/>
        </p:blipFill>
        <p:spPr>
          <a:xfrm>
            <a:off x="6821002" y="4698609"/>
            <a:ext cx="1660185" cy="210111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1" name="Google Shape;201;p10"/>
          <p:cNvPicPr preferRelativeResize="0"/>
          <p:nvPr/>
        </p:nvPicPr>
        <p:blipFill rotWithShape="1">
          <a:blip r:embed="rId7">
            <a:alphaModFix/>
          </a:blip>
          <a:srcRect l="16048" t="1751" r="32956" b="12645"/>
          <a:stretch/>
        </p:blipFill>
        <p:spPr>
          <a:xfrm>
            <a:off x="8614787" y="2785403"/>
            <a:ext cx="2985810" cy="361871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2" name="Google Shape;202;p10" descr="A picture containing building, ston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27525" t="2831" r="25950"/>
          <a:stretch/>
        </p:blipFill>
        <p:spPr>
          <a:xfrm rot="5400000">
            <a:off x="3284195" y="3412730"/>
            <a:ext cx="2105425" cy="470098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2628" y="54535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"/>
          <p:cNvSpPr txBox="1">
            <a:spLocks noGrp="1"/>
          </p:cNvSpPr>
          <p:nvPr>
            <p:ph type="title"/>
          </p:nvPr>
        </p:nvSpPr>
        <p:spPr>
          <a:xfrm>
            <a:off x="1703500" y="231639"/>
            <a:ext cx="10279234" cy="63408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3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HYDRAULIC CYLINDERS/SERVOMOTORS</a:t>
            </a:r>
            <a:endParaRPr sz="32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9" name="Google Shape;209;p11"/>
          <p:cNvSpPr txBox="1">
            <a:spLocks noGrp="1"/>
          </p:cNvSpPr>
          <p:nvPr>
            <p:ph type="body" idx="1"/>
          </p:nvPr>
        </p:nvSpPr>
        <p:spPr>
          <a:xfrm>
            <a:off x="132299" y="908725"/>
            <a:ext cx="11850435" cy="1584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80"/>
              <a:buChar char="•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RANGE : D12 – D500 Dia Bore, Max 5000 mm stroke manufactured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SzPts val="1480"/>
              <a:buChar char="•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3D VALIDATION OF DESIGNS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SzPts val="1480"/>
              <a:buChar char="•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IMPORTED TUBES, RODS AND SEALS ENSURING LONG TROUBLE-FREE PERFORMANCE.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SzPts val="1480"/>
              <a:buChar char="•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STANDARD (ISO) AS WELL AS CUSTOM DESIGNS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rgbClr val="992D2B"/>
              </a:buClr>
              <a:buSzPts val="1480"/>
              <a:buChar char="•"/>
            </a:pPr>
            <a:r>
              <a:rPr lang="en-US" sz="1800" b="1">
                <a:solidFill>
                  <a:srgbClr val="992D2B"/>
                </a:solidFill>
                <a:latin typeface="Calibri"/>
                <a:ea typeface="Calibri"/>
                <a:cs typeface="Calibri"/>
                <a:sym typeface="Calibri"/>
              </a:rPr>
              <a:t>APPLICATIONS: MACHINE TOOLS, HYDROPOWER PROJECTS, TUBE MILLS, ROLLING MILLS, CEMENT PLANTS</a:t>
            </a:r>
            <a:r>
              <a:rPr lang="en-US" sz="2000" b="1">
                <a:solidFill>
                  <a:srgbClr val="992D2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>
                <a:solidFill>
                  <a:srgbClr val="992D2B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endParaRPr sz="1800" b="1">
              <a:solidFill>
                <a:srgbClr val="992D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11" descr="cyl 1.jpg"/>
          <p:cNvPicPr preferRelativeResize="0"/>
          <p:nvPr/>
        </p:nvPicPr>
        <p:blipFill rotWithShape="1">
          <a:blip r:embed="rId3">
            <a:alphaModFix/>
          </a:blip>
          <a:srcRect t="3700" b="-3698"/>
          <a:stretch/>
        </p:blipFill>
        <p:spPr>
          <a:xfrm>
            <a:off x="9394678" y="2523825"/>
            <a:ext cx="2606450" cy="41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 descr="cyl 2.jpg"/>
          <p:cNvPicPr preferRelativeResize="0"/>
          <p:nvPr/>
        </p:nvPicPr>
        <p:blipFill rotWithShape="1">
          <a:blip r:embed="rId4">
            <a:alphaModFix/>
          </a:blip>
          <a:srcRect l="14478" t="9271" r="18853" b="9479"/>
          <a:stretch/>
        </p:blipFill>
        <p:spPr>
          <a:xfrm>
            <a:off x="7772901" y="2519731"/>
            <a:ext cx="1444249" cy="152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1" descr="final job.jpg"/>
          <p:cNvPicPr preferRelativeResize="0"/>
          <p:nvPr/>
        </p:nvPicPr>
        <p:blipFill rotWithShape="1">
          <a:blip r:embed="rId5">
            <a:alphaModFix/>
          </a:blip>
          <a:srcRect l="3990" r="-3989"/>
          <a:stretch/>
        </p:blipFill>
        <p:spPr>
          <a:xfrm>
            <a:off x="5770866" y="5163073"/>
            <a:ext cx="1670244" cy="80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1" descr="cyl 5.jpg"/>
          <p:cNvPicPr preferRelativeResize="0"/>
          <p:nvPr/>
        </p:nvPicPr>
        <p:blipFill rotWithShape="1">
          <a:blip r:embed="rId6">
            <a:alphaModFix/>
          </a:blip>
          <a:srcRect l="33332" t="3125" r="28125"/>
          <a:stretch/>
        </p:blipFill>
        <p:spPr>
          <a:xfrm rot="4016844">
            <a:off x="6873599" y="3498469"/>
            <a:ext cx="682218" cy="171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1" descr="GALARY 1.jpg"/>
          <p:cNvPicPr preferRelativeResize="0"/>
          <p:nvPr/>
        </p:nvPicPr>
        <p:blipFill rotWithShape="1">
          <a:blip r:embed="rId7">
            <a:alphaModFix/>
          </a:blip>
          <a:srcRect l="24609" t="28516" r="26563" b="26563"/>
          <a:stretch/>
        </p:blipFill>
        <p:spPr>
          <a:xfrm>
            <a:off x="7683784" y="5150919"/>
            <a:ext cx="1785938" cy="164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1" descr="20150302_122820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5170" y="2519731"/>
            <a:ext cx="2592299" cy="18097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6" name="Google Shape;216;p11"/>
          <p:cNvSpPr txBox="1"/>
          <p:nvPr/>
        </p:nvSpPr>
        <p:spPr>
          <a:xfrm>
            <a:off x="191159" y="4357219"/>
            <a:ext cx="2620066" cy="43080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Radial Gate Servo Motors for Karikyam Project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1" descr="DSC01527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6836" y="2504049"/>
            <a:ext cx="2414649" cy="18307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8" name="Google Shape;218;p11"/>
          <p:cNvSpPr txBox="1"/>
          <p:nvPr/>
        </p:nvSpPr>
        <p:spPr>
          <a:xfrm>
            <a:off x="3226836" y="4346037"/>
            <a:ext cx="2414700" cy="40020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Guide Vane Servo Motors for Taiwan Project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11" descr="Rukti HEP Guide Vane Cylinder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5170" y="4817725"/>
            <a:ext cx="2586055" cy="155537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0" name="Google Shape;220;p11"/>
          <p:cNvSpPr txBox="1"/>
          <p:nvPr/>
        </p:nvSpPr>
        <p:spPr>
          <a:xfrm>
            <a:off x="191159" y="6407412"/>
            <a:ext cx="2634167" cy="40020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Guide Vane Servo Motors for Rukti Project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11" descr="23082009602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26836" y="4817725"/>
            <a:ext cx="2401001" cy="16430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2" name="Google Shape;222;p11"/>
          <p:cNvSpPr txBox="1"/>
          <p:nvPr/>
        </p:nvSpPr>
        <p:spPr>
          <a:xfrm>
            <a:off x="3181624" y="6457800"/>
            <a:ext cx="2401000" cy="40020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Guide Vane Servo Motors for Vrindavan Project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2299" y="151596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>
            <a:spLocks noGrp="1"/>
          </p:cNvSpPr>
          <p:nvPr>
            <p:ph type="title"/>
          </p:nvPr>
        </p:nvSpPr>
        <p:spPr>
          <a:xfrm>
            <a:off x="1801504" y="110277"/>
            <a:ext cx="10112991" cy="89987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None/>
            </a:pPr>
            <a:r>
              <a:rPr lang="en-US" sz="6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PRODUCT RANGE</a:t>
            </a:r>
            <a:endParaRPr sz="6600"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229" name="Google Shape;229;p12"/>
          <p:cNvGraphicFramePr/>
          <p:nvPr/>
        </p:nvGraphicFramePr>
        <p:xfrm>
          <a:off x="132300" y="101015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{758913CB-4A9E-4324-8B70-600C3BB3B905}</a:tableStyleId>
              </a:tblPr>
              <a:tblGrid>
                <a:gridCol w="723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2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800"/>
                        <a:buFont typeface="Noto Sans Symbols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Hydraulic Rotary Unions or Oil Heads</a:t>
                      </a:r>
                      <a:endParaRPr sz="1400" b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0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Size : 1” to 1.5” BSP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000"/>
                        <a:buFont typeface="Noto Sans Symbols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992D2B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APPLICATION</a:t>
                      </a:r>
                      <a:r>
                        <a:rPr lang="en-US" sz="2000" b="0" i="0" u="none" strike="noStrike" cap="none">
                          <a:solidFill>
                            <a:srgbClr val="FF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r>
                        <a:rPr lang="en-US" sz="2000" u="none" strike="noStrike" cap="none">
                          <a:solidFill>
                            <a:srgbClr val="CC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: Hydro Power Plants, TUBE MILLS, PAPER MILLS, STEEL ROLLING MILLS ETC.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800"/>
                        <a:buFont typeface="Noto Sans Symbols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8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8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800"/>
                        <a:buFont typeface="Noto Sans Symbols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Bevel Gear Boxes</a:t>
                      </a:r>
                      <a:endParaRPr sz="1400" b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050"/>
                        <a:buFont typeface="Noto Sans Symbols"/>
                        <a:buNone/>
                      </a:pPr>
                      <a:endParaRPr sz="1050" b="0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0" i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Size :  Size BG20 to BG55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000"/>
                        <a:buFont typeface="Noto Sans Symbols"/>
                        <a:buNone/>
                      </a:pPr>
                      <a:endParaRPr sz="2000" b="0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992D2B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APPLICATION </a:t>
                      </a:r>
                      <a:r>
                        <a:rPr lang="en-US" sz="2000" b="0" i="0" u="none" strike="noStrike" cap="none">
                          <a:solidFill>
                            <a:srgbClr val="FF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: </a:t>
                      </a:r>
                      <a:r>
                        <a:rPr lang="en-US" sz="2000" b="0" i="0" u="none" strike="noStrike" cap="none">
                          <a:solidFill>
                            <a:srgbClr val="CC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Hydro Power Plants, TUBE MILLS, PAPER MILLS, STEEL ROLLING </a:t>
                      </a:r>
                      <a:r>
                        <a:rPr lang="en-US" sz="2000" u="none" strike="noStrike" cap="none">
                          <a:solidFill>
                            <a:srgbClr val="CC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MILLS</a:t>
                      </a:r>
                      <a:r>
                        <a:rPr lang="en-US" sz="2000" b="0" i="0" u="none" strike="noStrike" cap="none">
                          <a:solidFill>
                            <a:srgbClr val="CC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ETC.</a:t>
                      </a:r>
                      <a:endParaRPr sz="1400" u="none" strike="noStrike" cap="none">
                        <a:solidFill>
                          <a:srgbClr val="CC0000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800"/>
                        <a:buFont typeface="Noto Sans Symbols"/>
                        <a:buNone/>
                      </a:pPr>
                      <a:endParaRPr sz="280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8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30" name="Google Shape;230;p12" descr="Rotary Uni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4126" y="1010151"/>
            <a:ext cx="4840369" cy="2992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p12" descr="A picture containing wh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4126" y="4002851"/>
            <a:ext cx="4840369" cy="27186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299" y="110277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DDDD"/>
            </a:gs>
            <a:gs pos="100000">
              <a:srgbClr val="91919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"/>
          <p:cNvSpPr txBox="1">
            <a:spLocks noGrp="1"/>
          </p:cNvSpPr>
          <p:nvPr>
            <p:ph type="title"/>
          </p:nvPr>
        </p:nvSpPr>
        <p:spPr>
          <a:xfrm>
            <a:off x="1744394" y="110275"/>
            <a:ext cx="10251987" cy="804074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None/>
            </a:pPr>
            <a:r>
              <a:rPr lang="en-US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REGULAR PRODUCTION JCB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238" name="Google Shape;238;p13"/>
          <p:cNvGraphicFramePr/>
          <p:nvPr/>
        </p:nvGraphicFramePr>
        <p:xfrm>
          <a:off x="132300" y="9143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{758913CB-4A9E-4324-8B70-600C3BB3B905}</a:tableStyleId>
              </a:tblPr>
              <a:tblGrid>
                <a:gridCol w="7282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9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800"/>
                        <a:buFont typeface="Noto Sans Symbols"/>
                        <a:buNone/>
                      </a:pPr>
                      <a:r>
                        <a:rPr lang="en-US" sz="3200" b="1" i="0" u="none" strike="noStrike" cap="none">
                          <a:solidFill>
                            <a:schemeClr val="dk1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3 Way Valve</a:t>
                      </a:r>
                      <a:endParaRPr sz="3200" b="1" u="none" strike="noStrike" cap="none"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000"/>
                        <a:buFont typeface="Noto Sans Symbols"/>
                        <a:buNone/>
                      </a:pPr>
                      <a:endParaRPr sz="2000" b="0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000"/>
                        <a:buFont typeface="Noto Sans Symbols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3100" b="1" i="0" u="none" strike="noStrike" cap="none">
                          <a:solidFill>
                            <a:srgbClr val="992D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APPLICATION</a:t>
                      </a:r>
                      <a:r>
                        <a:rPr lang="en-US" sz="3100" b="0" i="0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3100" b="0" i="0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JCB Power Projects P Ltd, For Fuel Source Changing</a:t>
                      </a:r>
                      <a:endParaRPr sz="310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800"/>
                        <a:buFont typeface="Noto Sans Symbols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9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800"/>
                        <a:buFont typeface="Noto Sans Symbols"/>
                        <a:buNone/>
                      </a:pPr>
                      <a:r>
                        <a:rPr lang="en-US" sz="3200" b="1" u="none" strike="noStrike" cap="none">
                          <a:solidFill>
                            <a:schemeClr val="dk1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Drain Valve Assembly</a:t>
                      </a:r>
                      <a:endParaRPr sz="3200" u="none" strike="noStrike" cap="none"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050"/>
                        <a:buFont typeface="Noto Sans Symbols"/>
                        <a:buNone/>
                      </a:pPr>
                      <a:endParaRPr sz="1050" b="0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32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Size :  3 Models, Compact, Mid and High Range</a:t>
                      </a:r>
                      <a:endParaRPr sz="320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000"/>
                        <a:buFont typeface="Noto Sans Symbols"/>
                        <a:buNone/>
                      </a:pPr>
                      <a:endParaRPr sz="2000" b="1" i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000"/>
                        <a:buFont typeface="Noto Sans Symbols"/>
                        <a:buNone/>
                      </a:pPr>
                      <a:r>
                        <a:rPr lang="en-US" sz="3200" b="1" u="none" strike="noStrike" cap="none">
                          <a:solidFill>
                            <a:srgbClr val="992D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APPLICATION</a:t>
                      </a:r>
                      <a:r>
                        <a:rPr lang="en-US" sz="3200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: JCB Generator</a:t>
                      </a:r>
                      <a:endParaRPr sz="320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2800"/>
                        <a:buFont typeface="Noto Sans Symbols"/>
                        <a:buNone/>
                      </a:pPr>
                      <a:endParaRPr sz="280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39" name="Google Shape;239;p13"/>
          <p:cNvPicPr preferRelativeResize="0"/>
          <p:nvPr/>
        </p:nvPicPr>
        <p:blipFill rotWithShape="1">
          <a:blip r:embed="rId3">
            <a:alphaModFix/>
          </a:blip>
          <a:srcRect b="50000"/>
          <a:stretch/>
        </p:blipFill>
        <p:spPr>
          <a:xfrm>
            <a:off x="7096125" y="914350"/>
            <a:ext cx="4900255" cy="2843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0" name="Google Shape;240;p13" descr="A picture containing me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8524" t="7464" r="24263" b="26003"/>
          <a:stretch/>
        </p:blipFill>
        <p:spPr>
          <a:xfrm>
            <a:off x="7096124" y="3762521"/>
            <a:ext cx="4900255" cy="2874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299" y="110275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"/>
          <p:cNvSpPr txBox="1">
            <a:spLocks noGrp="1"/>
          </p:cNvSpPr>
          <p:nvPr>
            <p:ph type="title"/>
          </p:nvPr>
        </p:nvSpPr>
        <p:spPr>
          <a:xfrm>
            <a:off x="1741164" y="71637"/>
            <a:ext cx="10282338" cy="635763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OVERVIEW OF OUR FACILITIES</a:t>
            </a: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4"/>
          <p:cNvSpPr txBox="1">
            <a:spLocks noGrp="1"/>
          </p:cNvSpPr>
          <p:nvPr>
            <p:ph type="body" idx="1"/>
          </p:nvPr>
        </p:nvSpPr>
        <p:spPr>
          <a:xfrm>
            <a:off x="145594" y="3122630"/>
            <a:ext cx="3839199" cy="53841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Factory Overview</a:t>
            </a:r>
            <a:endParaRPr sz="3000" b="1"/>
          </a:p>
        </p:txBody>
      </p:sp>
      <p:sp>
        <p:nvSpPr>
          <p:cNvPr id="248" name="Google Shape;248;p14"/>
          <p:cNvSpPr txBox="1">
            <a:spLocks noGrp="1"/>
          </p:cNvSpPr>
          <p:nvPr>
            <p:ph type="body" idx="2"/>
          </p:nvPr>
        </p:nvSpPr>
        <p:spPr>
          <a:xfrm>
            <a:off x="4216806" y="3122630"/>
            <a:ext cx="7820168" cy="538414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Office</a:t>
            </a:r>
            <a:endParaRPr b="1"/>
          </a:p>
        </p:txBody>
      </p:sp>
      <p:sp>
        <p:nvSpPr>
          <p:cNvPr id="249" name="Google Shape;249;p14"/>
          <p:cNvSpPr txBox="1">
            <a:spLocks noGrp="1"/>
          </p:cNvSpPr>
          <p:nvPr>
            <p:ph type="body" idx="3"/>
          </p:nvPr>
        </p:nvSpPr>
        <p:spPr>
          <a:xfrm>
            <a:off x="145594" y="6078079"/>
            <a:ext cx="3839199" cy="58328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Plant-1</a:t>
            </a:r>
            <a:endParaRPr b="1"/>
          </a:p>
        </p:txBody>
      </p:sp>
      <p:pic>
        <p:nvPicPr>
          <p:cNvPr id="250" name="Google Shape;250;p14"/>
          <p:cNvPicPr preferRelativeResize="0"/>
          <p:nvPr/>
        </p:nvPicPr>
        <p:blipFill rotWithShape="1">
          <a:blip r:embed="rId3">
            <a:alphaModFix/>
          </a:blip>
          <a:srcRect b="5258"/>
          <a:stretch/>
        </p:blipFill>
        <p:spPr>
          <a:xfrm>
            <a:off x="145597" y="824003"/>
            <a:ext cx="3839198" cy="23023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1" name="Google Shape;251;p14"/>
          <p:cNvPicPr preferRelativeResize="0"/>
          <p:nvPr/>
        </p:nvPicPr>
        <p:blipFill rotWithShape="1">
          <a:blip r:embed="rId4">
            <a:alphaModFix/>
          </a:blip>
          <a:srcRect l="9229" r="5144"/>
          <a:stretch/>
        </p:blipFill>
        <p:spPr>
          <a:xfrm>
            <a:off x="4216807" y="824003"/>
            <a:ext cx="3971498" cy="23023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2" name="Google Shape;252;p14"/>
          <p:cNvPicPr preferRelativeResize="0"/>
          <p:nvPr/>
        </p:nvPicPr>
        <p:blipFill rotWithShape="1">
          <a:blip r:embed="rId5">
            <a:alphaModFix/>
          </a:blip>
          <a:srcRect l="26423" r="17686"/>
          <a:stretch/>
        </p:blipFill>
        <p:spPr>
          <a:xfrm>
            <a:off x="8420317" y="882612"/>
            <a:ext cx="3616657" cy="224376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3" name="Google Shape;25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95" y="3807737"/>
            <a:ext cx="3839199" cy="227034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4" name="Google Shape;254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16806" y="3807737"/>
            <a:ext cx="3910084" cy="227034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5" name="Google Shape;255;p14"/>
          <p:cNvPicPr preferRelativeResize="0"/>
          <p:nvPr/>
        </p:nvPicPr>
        <p:blipFill rotWithShape="1">
          <a:blip r:embed="rId8">
            <a:alphaModFix/>
          </a:blip>
          <a:srcRect l="15253" r="32326" b="7338"/>
          <a:stretch/>
        </p:blipFill>
        <p:spPr>
          <a:xfrm>
            <a:off x="8406845" y="3807737"/>
            <a:ext cx="3616657" cy="22667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6" name="Google Shape;256;p14"/>
          <p:cNvSpPr txBox="1">
            <a:spLocks noGrp="1"/>
          </p:cNvSpPr>
          <p:nvPr>
            <p:ph type="body" idx="3"/>
          </p:nvPr>
        </p:nvSpPr>
        <p:spPr>
          <a:xfrm>
            <a:off x="4216804" y="6091688"/>
            <a:ext cx="3910085" cy="556069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Store</a:t>
            </a:r>
            <a:endParaRPr b="1"/>
          </a:p>
        </p:txBody>
      </p:sp>
      <p:sp>
        <p:nvSpPr>
          <p:cNvPr id="257" name="Google Shape;257;p14"/>
          <p:cNvSpPr txBox="1">
            <a:spLocks noGrp="1"/>
          </p:cNvSpPr>
          <p:nvPr>
            <p:ph type="body" idx="3"/>
          </p:nvPr>
        </p:nvSpPr>
        <p:spPr>
          <a:xfrm>
            <a:off x="8406845" y="6091884"/>
            <a:ext cx="3630129" cy="55587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5D48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Plant-2</a:t>
            </a:r>
            <a:endParaRPr b="1"/>
          </a:p>
        </p:txBody>
      </p:sp>
      <p:pic>
        <p:nvPicPr>
          <p:cNvPr id="258" name="Google Shape;258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8652" y="71637"/>
            <a:ext cx="1444251" cy="63576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"/>
          <p:cNvSpPr txBox="1">
            <a:spLocks noGrp="1"/>
          </p:cNvSpPr>
          <p:nvPr>
            <p:ph type="title"/>
          </p:nvPr>
        </p:nvSpPr>
        <p:spPr>
          <a:xfrm>
            <a:off x="1697450" y="86136"/>
            <a:ext cx="10285284" cy="714125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OVERVIEW OF MANUFACTURING FACILITIES</a:t>
            </a: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8985" y="1051656"/>
            <a:ext cx="2585659" cy="135937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5" name="Google Shape;265;p15"/>
          <p:cNvSpPr txBox="1"/>
          <p:nvPr/>
        </p:nvSpPr>
        <p:spPr>
          <a:xfrm>
            <a:off x="3138985" y="2451770"/>
            <a:ext cx="2585659" cy="4002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VMC Machine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15"/>
          <p:cNvPicPr preferRelativeResize="0"/>
          <p:nvPr/>
        </p:nvPicPr>
        <p:blipFill rotWithShape="1">
          <a:blip r:embed="rId4">
            <a:alphaModFix/>
          </a:blip>
          <a:srcRect t="7997" r="5900" b="25851"/>
          <a:stretch/>
        </p:blipFill>
        <p:spPr>
          <a:xfrm>
            <a:off x="6202318" y="2878509"/>
            <a:ext cx="2545896" cy="139004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7" name="Google Shape;267;p15"/>
          <p:cNvSpPr txBox="1"/>
          <p:nvPr/>
        </p:nvSpPr>
        <p:spPr>
          <a:xfrm>
            <a:off x="6151390" y="4298649"/>
            <a:ext cx="2596823" cy="387806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Lathe Machine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15"/>
          <p:cNvPicPr preferRelativeResize="0"/>
          <p:nvPr/>
        </p:nvPicPr>
        <p:blipFill rotWithShape="1">
          <a:blip r:embed="rId5">
            <a:alphaModFix/>
          </a:blip>
          <a:srcRect l="40550" t="13252" r="17710" b="13244"/>
          <a:stretch/>
        </p:blipFill>
        <p:spPr>
          <a:xfrm>
            <a:off x="9175051" y="994597"/>
            <a:ext cx="2807684" cy="132731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9" name="Google Shape;269;p15"/>
          <p:cNvSpPr txBox="1"/>
          <p:nvPr/>
        </p:nvSpPr>
        <p:spPr>
          <a:xfrm>
            <a:off x="9174961" y="2359025"/>
            <a:ext cx="2806229" cy="4002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M1TR Machine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5"/>
          <p:cNvPicPr preferRelativeResize="0"/>
          <p:nvPr/>
        </p:nvPicPr>
        <p:blipFill rotWithShape="1">
          <a:blip r:embed="rId6">
            <a:alphaModFix/>
          </a:blip>
          <a:srcRect t="11150" b="24799"/>
          <a:stretch/>
        </p:blipFill>
        <p:spPr>
          <a:xfrm>
            <a:off x="6151479" y="994596"/>
            <a:ext cx="2596736" cy="137431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1" name="Google Shape;271;p15"/>
          <p:cNvSpPr txBox="1"/>
          <p:nvPr/>
        </p:nvSpPr>
        <p:spPr>
          <a:xfrm>
            <a:off x="6151391" y="2384699"/>
            <a:ext cx="2596823" cy="4002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CNC Machine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15"/>
          <p:cNvPicPr preferRelativeResize="0"/>
          <p:nvPr/>
        </p:nvPicPr>
        <p:blipFill rotWithShape="1">
          <a:blip r:embed="rId7">
            <a:alphaModFix/>
          </a:blip>
          <a:srcRect l="23225" t="21650" r="24012" b="17448"/>
          <a:stretch/>
        </p:blipFill>
        <p:spPr>
          <a:xfrm>
            <a:off x="133329" y="2920635"/>
            <a:ext cx="2543369" cy="13757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3" name="Google Shape;273;p15"/>
          <p:cNvSpPr txBox="1"/>
          <p:nvPr/>
        </p:nvSpPr>
        <p:spPr>
          <a:xfrm>
            <a:off x="146392" y="4328382"/>
            <a:ext cx="2557018" cy="4002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Mig Welding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15"/>
          <p:cNvPicPr preferRelativeResize="0"/>
          <p:nvPr/>
        </p:nvPicPr>
        <p:blipFill rotWithShape="1">
          <a:blip r:embed="rId8">
            <a:alphaModFix/>
          </a:blip>
          <a:srcRect l="21648" t="23750" r="31098" b="25249"/>
          <a:stretch/>
        </p:blipFill>
        <p:spPr>
          <a:xfrm>
            <a:off x="3138985" y="2926162"/>
            <a:ext cx="2585659" cy="138452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5" name="Google Shape;275;p15"/>
          <p:cNvSpPr txBox="1"/>
          <p:nvPr/>
        </p:nvSpPr>
        <p:spPr>
          <a:xfrm>
            <a:off x="3138985" y="4328382"/>
            <a:ext cx="2585659" cy="4002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Grinders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15"/>
          <p:cNvPicPr preferRelativeResize="0"/>
          <p:nvPr/>
        </p:nvPicPr>
        <p:blipFill rotWithShape="1">
          <a:blip r:embed="rId9">
            <a:alphaModFix/>
          </a:blip>
          <a:srcRect t="25853" b="5896"/>
          <a:stretch/>
        </p:blipFill>
        <p:spPr>
          <a:xfrm>
            <a:off x="3138984" y="4870980"/>
            <a:ext cx="2585659" cy="155817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7" name="Google Shape;277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3329" y="4913107"/>
            <a:ext cx="2556431" cy="15581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51389" y="4870980"/>
            <a:ext cx="2596823" cy="145047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9" name="Google Shape;279;p1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2116" y="1041781"/>
            <a:ext cx="2537645" cy="136925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0" name="Google Shape;280;p15"/>
          <p:cNvSpPr txBox="1"/>
          <p:nvPr/>
        </p:nvSpPr>
        <p:spPr>
          <a:xfrm>
            <a:off x="133329" y="2401158"/>
            <a:ext cx="2556432" cy="4002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Design Stations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1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35713" y="4812550"/>
            <a:ext cx="2806231" cy="145047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2" name="Google Shape;282;p15"/>
          <p:cNvPicPr preferRelativeResize="0"/>
          <p:nvPr/>
        </p:nvPicPr>
        <p:blipFill rotWithShape="1">
          <a:blip r:embed="rId14">
            <a:alphaModFix/>
          </a:blip>
          <a:srcRect l="27164" t="34246" r="18496" b="25851"/>
          <a:stretch/>
        </p:blipFill>
        <p:spPr>
          <a:xfrm>
            <a:off x="9174960" y="2759225"/>
            <a:ext cx="2806229" cy="139707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3" name="Google Shape;283;p15"/>
          <p:cNvSpPr txBox="1"/>
          <p:nvPr/>
        </p:nvSpPr>
        <p:spPr>
          <a:xfrm>
            <a:off x="9174958" y="4241653"/>
            <a:ext cx="2806231" cy="4002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Power Back-up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5"/>
          <p:cNvSpPr txBox="1"/>
          <p:nvPr/>
        </p:nvSpPr>
        <p:spPr>
          <a:xfrm>
            <a:off x="89491" y="6493938"/>
            <a:ext cx="2600269" cy="4002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Standard Room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5"/>
          <p:cNvSpPr txBox="1"/>
          <p:nvPr/>
        </p:nvSpPr>
        <p:spPr>
          <a:xfrm>
            <a:off x="3138984" y="6430913"/>
            <a:ext cx="2557210" cy="4002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Inspection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5"/>
          <p:cNvSpPr txBox="1"/>
          <p:nvPr/>
        </p:nvSpPr>
        <p:spPr>
          <a:xfrm>
            <a:off x="6144650" y="6332442"/>
            <a:ext cx="2603561" cy="353903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Cylinder Pressure Testing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5"/>
          <p:cNvSpPr txBox="1"/>
          <p:nvPr/>
        </p:nvSpPr>
        <p:spPr>
          <a:xfrm>
            <a:off x="9096469" y="6274012"/>
            <a:ext cx="2845475" cy="400069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ERP Software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004" y="86137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 txBox="1">
            <a:spLocks noGrp="1"/>
          </p:cNvSpPr>
          <p:nvPr>
            <p:ph type="title"/>
          </p:nvPr>
        </p:nvSpPr>
        <p:spPr>
          <a:xfrm>
            <a:off x="1160059" y="791570"/>
            <a:ext cx="9962865" cy="5513696"/>
          </a:xfrm>
          <a:prstGeom prst="rect">
            <a:avLst/>
          </a:prstGeom>
          <a:gradFill>
            <a:gsLst>
              <a:gs pos="0">
                <a:srgbClr val="FFFF00"/>
              </a:gs>
              <a:gs pos="79000">
                <a:schemeClr val="lt1"/>
              </a:gs>
              <a:gs pos="100000">
                <a:schemeClr val="lt1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66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SOME OF OUR </a:t>
            </a:r>
            <a:endParaRPr sz="6600" b="1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7200" b="1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MAJOR ACHIEVEMENTS</a:t>
            </a:r>
            <a:endParaRPr sz="7200" b="1">
              <a:solidFill>
                <a:srgbClr val="0000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7"/>
          <p:cNvSpPr txBox="1">
            <a:spLocks noGrp="1"/>
          </p:cNvSpPr>
          <p:nvPr>
            <p:ph type="title"/>
          </p:nvPr>
        </p:nvSpPr>
        <p:spPr>
          <a:xfrm>
            <a:off x="177421" y="95775"/>
            <a:ext cx="11859904" cy="1590000"/>
          </a:xfrm>
          <a:prstGeom prst="rect">
            <a:avLst/>
          </a:prstGeom>
          <a:gradFill>
            <a:gsLst>
              <a:gs pos="0">
                <a:srgbClr val="366092"/>
              </a:gs>
              <a:gs pos="52000">
                <a:srgbClr val="93B3D7"/>
              </a:gs>
              <a:gs pos="100000">
                <a:srgbClr val="DAE5F1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OF LAUNCHER FOR </a:t>
            </a:r>
            <a:r>
              <a:rPr lang="en-US" sz="2600" b="1">
                <a:solidFill>
                  <a:srgbClr val="992D2B"/>
                </a:solidFill>
                <a:latin typeface="Arial"/>
                <a:ea typeface="Arial"/>
                <a:cs typeface="Arial"/>
                <a:sym typeface="Arial"/>
              </a:rPr>
              <a:t>SAMAR PROJECT</a:t>
            </a:r>
            <a:endParaRPr sz="2600" b="1">
              <a:solidFill>
                <a:srgbClr val="992D2B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endParaRPr sz="2600"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INDIAN AIR FORCE, BEING APPRECIATED BY HON’BLE PRIME MINISTER </a:t>
            </a:r>
            <a:endParaRPr sz="2600"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SH. NARENDRA MODI JI</a:t>
            </a:r>
            <a:endParaRPr sz="2600" b="1"/>
          </a:p>
        </p:txBody>
      </p:sp>
      <p:pic>
        <p:nvPicPr>
          <p:cNvPr id="299" name="Google Shape;29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421" y="1685775"/>
            <a:ext cx="11859904" cy="50764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0" name="Google Shape;30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21" y="95775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8D8D8"/>
            </a:gs>
            <a:gs pos="100000">
              <a:srgbClr val="7F7F7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8"/>
          <p:cNvSpPr txBox="1">
            <a:spLocks noGrp="1"/>
          </p:cNvSpPr>
          <p:nvPr>
            <p:ph type="title"/>
          </p:nvPr>
        </p:nvSpPr>
        <p:spPr>
          <a:xfrm>
            <a:off x="163773" y="122830"/>
            <a:ext cx="11887200" cy="12948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MAJOR DEFENCE PROJECTS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06" name="Google Shape;306;p18"/>
          <p:cNvPicPr preferRelativeResize="0"/>
          <p:nvPr/>
        </p:nvPicPr>
        <p:blipFill rotWithShape="1">
          <a:blip r:embed="rId3">
            <a:alphaModFix/>
          </a:blip>
          <a:srcRect l="17399" t="39258" r="39135" b="19051"/>
          <a:stretch/>
        </p:blipFill>
        <p:spPr>
          <a:xfrm>
            <a:off x="163772" y="1449651"/>
            <a:ext cx="5240741" cy="21024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7" name="Google Shape;307;p18"/>
          <p:cNvPicPr preferRelativeResize="0"/>
          <p:nvPr/>
        </p:nvPicPr>
        <p:blipFill rotWithShape="1">
          <a:blip r:embed="rId4">
            <a:alphaModFix/>
          </a:blip>
          <a:srcRect l="39288" t="40566" r="17396" b="16632"/>
          <a:stretch/>
        </p:blipFill>
        <p:spPr>
          <a:xfrm>
            <a:off x="6892120" y="1433650"/>
            <a:ext cx="5158854" cy="21184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8" name="Google Shape;308;p18"/>
          <p:cNvPicPr preferRelativeResize="0"/>
          <p:nvPr/>
        </p:nvPicPr>
        <p:blipFill rotWithShape="1">
          <a:blip r:embed="rId5">
            <a:alphaModFix/>
          </a:blip>
          <a:srcRect l="17757" t="35829" r="41708" b="21788"/>
          <a:stretch/>
        </p:blipFill>
        <p:spPr>
          <a:xfrm>
            <a:off x="3385640" y="4042386"/>
            <a:ext cx="5229601" cy="22744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9" name="Google Shape;309;p18"/>
          <p:cNvSpPr txBox="1"/>
          <p:nvPr/>
        </p:nvSpPr>
        <p:spPr>
          <a:xfrm>
            <a:off x="163771" y="3549786"/>
            <a:ext cx="5240741" cy="492600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SAMAR-1 AIR DEFENCE SYSTEM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8"/>
          <p:cNvSpPr txBox="1"/>
          <p:nvPr/>
        </p:nvSpPr>
        <p:spPr>
          <a:xfrm>
            <a:off x="6892120" y="3559913"/>
            <a:ext cx="5158853" cy="492600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SAMAR-2 AIR DEFENCE SYSTEM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8"/>
          <p:cNvSpPr txBox="1"/>
          <p:nvPr/>
        </p:nvSpPr>
        <p:spPr>
          <a:xfrm>
            <a:off x="3385640" y="6339950"/>
            <a:ext cx="5229600" cy="492600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 COOLING HEAD CAPABILITY ENHANCEMENT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771" y="122830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"/>
          <p:cNvSpPr txBox="1">
            <a:spLocks noGrp="1"/>
          </p:cNvSpPr>
          <p:nvPr>
            <p:ph type="title"/>
          </p:nvPr>
        </p:nvSpPr>
        <p:spPr>
          <a:xfrm>
            <a:off x="1551666" y="103312"/>
            <a:ext cx="10472011" cy="1143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666"/>
              <a:buNone/>
            </a:pPr>
            <a:r>
              <a:rPr lang="en-US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EQUIPMENT FOR HYDRO POWER PROJECTS</a:t>
            </a:r>
            <a:endParaRPr sz="4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19"/>
          <p:cNvPicPr preferRelativeResize="0"/>
          <p:nvPr/>
        </p:nvPicPr>
        <p:blipFill rotWithShape="1">
          <a:blip r:embed="rId3">
            <a:alphaModFix/>
          </a:blip>
          <a:srcRect l="7183" t="17546"/>
          <a:stretch/>
        </p:blipFill>
        <p:spPr>
          <a:xfrm>
            <a:off x="183490" y="1311132"/>
            <a:ext cx="6175107" cy="23174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9" name="Google Shape;319;p19"/>
          <p:cNvPicPr preferRelativeResize="0"/>
          <p:nvPr/>
        </p:nvPicPr>
        <p:blipFill rotWithShape="1">
          <a:blip r:embed="rId4">
            <a:alphaModFix/>
          </a:blip>
          <a:srcRect l="4720" t="9280" r="14718"/>
          <a:stretch/>
        </p:blipFill>
        <p:spPr>
          <a:xfrm>
            <a:off x="4397165" y="4154150"/>
            <a:ext cx="3885514" cy="227062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0" name="Google Shape;320;p19"/>
          <p:cNvPicPr preferRelativeResize="0"/>
          <p:nvPr/>
        </p:nvPicPr>
        <p:blipFill rotWithShape="1">
          <a:blip r:embed="rId5">
            <a:alphaModFix/>
          </a:blip>
          <a:srcRect l="31578" t="20875" r="17716" b="21535"/>
          <a:stretch/>
        </p:blipFill>
        <p:spPr>
          <a:xfrm rot="5400000">
            <a:off x="9498557" y="1125388"/>
            <a:ext cx="2339375" cy="271086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1" name="Google Shape;321;p19"/>
          <p:cNvSpPr txBox="1"/>
          <p:nvPr/>
        </p:nvSpPr>
        <p:spPr>
          <a:xfrm>
            <a:off x="183489" y="3650507"/>
            <a:ext cx="6175108" cy="446400"/>
          </a:xfrm>
          <a:prstGeom prst="rect">
            <a:avLst/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DAM GATE MECHANISM IN KARIYAM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9"/>
          <p:cNvSpPr txBox="1"/>
          <p:nvPr/>
        </p:nvSpPr>
        <p:spPr>
          <a:xfrm>
            <a:off x="183489" y="6450594"/>
            <a:ext cx="3965430" cy="400200"/>
          </a:xfrm>
          <a:prstGeom prst="rect">
            <a:avLst/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WINCH FOR ROPEWAY MECHANISM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9"/>
          <p:cNvSpPr txBox="1"/>
          <p:nvPr/>
        </p:nvSpPr>
        <p:spPr>
          <a:xfrm>
            <a:off x="9312812" y="3670883"/>
            <a:ext cx="2710866" cy="400200"/>
          </a:xfrm>
          <a:prstGeom prst="rect">
            <a:avLst/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 HEAD MECHANISM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19"/>
          <p:cNvPicPr preferRelativeResize="0"/>
          <p:nvPr/>
        </p:nvPicPr>
        <p:blipFill rotWithShape="1">
          <a:blip r:embed="rId6">
            <a:alphaModFix/>
          </a:blip>
          <a:srcRect l="18482" t="29689" r="5080" b="9181"/>
          <a:stretch/>
        </p:blipFill>
        <p:spPr>
          <a:xfrm>
            <a:off x="6555545" y="1311132"/>
            <a:ext cx="2396710" cy="231747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" name="Google Shape;325;p19"/>
          <p:cNvPicPr preferRelativeResize="0"/>
          <p:nvPr/>
        </p:nvPicPr>
        <p:blipFill rotWithShape="1">
          <a:blip r:embed="rId7">
            <a:alphaModFix/>
          </a:blip>
          <a:srcRect l="13297" r="18087"/>
          <a:stretch/>
        </p:blipFill>
        <p:spPr>
          <a:xfrm>
            <a:off x="183489" y="4185126"/>
            <a:ext cx="2106838" cy="225639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" name="Google Shape;326;p19"/>
          <p:cNvPicPr preferRelativeResize="0"/>
          <p:nvPr/>
        </p:nvPicPr>
        <p:blipFill rotWithShape="1">
          <a:blip r:embed="rId8">
            <a:alphaModFix/>
          </a:blip>
          <a:srcRect l="42762" t="22332" r="19123" b="8308"/>
          <a:stretch/>
        </p:blipFill>
        <p:spPr>
          <a:xfrm>
            <a:off x="2290327" y="4176055"/>
            <a:ext cx="1858592" cy="22654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" name="Google Shape;327;p19"/>
          <p:cNvPicPr preferRelativeResize="0"/>
          <p:nvPr/>
        </p:nvPicPr>
        <p:blipFill rotWithShape="1">
          <a:blip r:embed="rId9">
            <a:alphaModFix/>
          </a:blip>
          <a:srcRect t="21619" b="20864"/>
          <a:stretch/>
        </p:blipFill>
        <p:spPr>
          <a:xfrm>
            <a:off x="8282679" y="5715001"/>
            <a:ext cx="3740998" cy="11429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8" name="Google Shape;328;p19"/>
          <p:cNvSpPr txBox="1"/>
          <p:nvPr/>
        </p:nvSpPr>
        <p:spPr>
          <a:xfrm>
            <a:off x="6555545" y="3639983"/>
            <a:ext cx="2396710" cy="431100"/>
          </a:xfrm>
          <a:prstGeom prst="rect">
            <a:avLst/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FRANCIS RUNNER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9"/>
          <p:cNvSpPr txBox="1"/>
          <p:nvPr/>
        </p:nvSpPr>
        <p:spPr>
          <a:xfrm>
            <a:off x="4397165" y="6450594"/>
            <a:ext cx="3885514" cy="400079"/>
          </a:xfrm>
          <a:prstGeom prst="rect">
            <a:avLst/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SIZE CYLINDERS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19"/>
          <p:cNvPicPr preferRelativeResize="0"/>
          <p:nvPr/>
        </p:nvPicPr>
        <p:blipFill rotWithShape="1">
          <a:blip r:embed="rId10">
            <a:alphaModFix/>
          </a:blip>
          <a:srcRect l="7299" t="11680" r="20191" b="19442"/>
          <a:stretch/>
        </p:blipFill>
        <p:spPr>
          <a:xfrm>
            <a:off x="8282680" y="4135903"/>
            <a:ext cx="3740998" cy="157167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1" name="Google Shape;331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145078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 descr="Diagram, 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97" y="-177421"/>
            <a:ext cx="12173803" cy="6858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BFBF"/>
            </a:gs>
            <a:gs pos="100000">
              <a:srgbClr val="59595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229" y="133750"/>
            <a:ext cx="5581773" cy="662189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7" name="Google Shape;337;p20" descr="Rukti HEP Guide Vane Cylind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3002" y="150477"/>
            <a:ext cx="6196085" cy="367089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8" name="Google Shape;338;p20"/>
          <p:cNvSpPr txBox="1"/>
          <p:nvPr/>
        </p:nvSpPr>
        <p:spPr>
          <a:xfrm>
            <a:off x="6569612" y="4029501"/>
            <a:ext cx="4758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Hydraulic Systems Manufactured for Hydro-Power Plants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1"/>
          <p:cNvPicPr preferRelativeResize="0"/>
          <p:nvPr/>
        </p:nvPicPr>
        <p:blipFill rotWithShape="1">
          <a:blip r:embed="rId3">
            <a:alphaModFix/>
          </a:blip>
          <a:srcRect l="18960" t="20223" r="18954"/>
          <a:stretch/>
        </p:blipFill>
        <p:spPr>
          <a:xfrm>
            <a:off x="165646" y="750177"/>
            <a:ext cx="5566413" cy="296183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4" name="Google Shape;344;p21"/>
          <p:cNvSpPr txBox="1"/>
          <p:nvPr/>
        </p:nvSpPr>
        <p:spPr>
          <a:xfrm>
            <a:off x="1195754" y="103504"/>
            <a:ext cx="10746037" cy="61552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ROLL FORCE AND AGC CYLINDERS FOR STEEL ROLLING MILL INDUSTRY</a:t>
            </a:r>
            <a:endParaRPr sz="2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1"/>
          <p:cNvSpPr txBox="1"/>
          <p:nvPr/>
        </p:nvSpPr>
        <p:spPr>
          <a:xfrm>
            <a:off x="165645" y="3743164"/>
            <a:ext cx="9264957" cy="52320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DIAMETER UP TO 800 MM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p21"/>
          <p:cNvPicPr preferRelativeResize="0"/>
          <p:nvPr/>
        </p:nvPicPr>
        <p:blipFill rotWithShape="1">
          <a:blip r:embed="rId4">
            <a:alphaModFix/>
          </a:blip>
          <a:srcRect l="14903" t="14706" r="21624" b="11239"/>
          <a:stretch/>
        </p:blipFill>
        <p:spPr>
          <a:xfrm>
            <a:off x="6864824" y="4297514"/>
            <a:ext cx="2565779" cy="256048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7" name="Google Shape;347;p21"/>
          <p:cNvPicPr preferRelativeResize="0"/>
          <p:nvPr/>
        </p:nvPicPr>
        <p:blipFill rotWithShape="1">
          <a:blip r:embed="rId5">
            <a:alphaModFix/>
          </a:blip>
          <a:srcRect l="12385" t="11365" r="23861" b="25526"/>
          <a:stretch/>
        </p:blipFill>
        <p:spPr>
          <a:xfrm>
            <a:off x="136322" y="4297514"/>
            <a:ext cx="4131161" cy="256048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8" name="Google Shape;348;p21"/>
          <p:cNvPicPr preferRelativeResize="0"/>
          <p:nvPr/>
        </p:nvPicPr>
        <p:blipFill rotWithShape="1">
          <a:blip r:embed="rId6">
            <a:alphaModFix/>
          </a:blip>
          <a:srcRect l="18915" t="14912" r="24143" b="25817"/>
          <a:stretch/>
        </p:blipFill>
        <p:spPr>
          <a:xfrm>
            <a:off x="4267484" y="4297514"/>
            <a:ext cx="2597340" cy="25604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9" name="Google Shape;34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25433" y="750177"/>
            <a:ext cx="5916358" cy="296183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0" name="Google Shape;350;p21"/>
          <p:cNvPicPr preferRelativeResize="0"/>
          <p:nvPr/>
        </p:nvPicPr>
        <p:blipFill rotWithShape="1">
          <a:blip r:embed="rId8">
            <a:alphaModFix/>
          </a:blip>
          <a:srcRect l="14782" t="16863" r="19780" b="12447"/>
          <a:stretch/>
        </p:blipFill>
        <p:spPr>
          <a:xfrm>
            <a:off x="9430604" y="3743164"/>
            <a:ext cx="2511187" cy="311483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1" name="Google Shape;351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415" y="100366"/>
            <a:ext cx="1088339" cy="64981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2"/>
          <p:cNvSpPr txBox="1">
            <a:spLocks noGrp="1"/>
          </p:cNvSpPr>
          <p:nvPr>
            <p:ph type="title"/>
          </p:nvPr>
        </p:nvSpPr>
        <p:spPr>
          <a:xfrm>
            <a:off x="1617784" y="110877"/>
            <a:ext cx="10405893" cy="588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HYDRAULIC SYSTEMS &amp; POWER PACKS</a:t>
            </a:r>
            <a:endParaRPr sz="4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22"/>
          <p:cNvPicPr preferRelativeResize="0"/>
          <p:nvPr/>
        </p:nvPicPr>
        <p:blipFill rotWithShape="1">
          <a:blip r:embed="rId3">
            <a:alphaModFix/>
          </a:blip>
          <a:srcRect l="33107" t="13642" r="23214" b="2806"/>
          <a:stretch/>
        </p:blipFill>
        <p:spPr>
          <a:xfrm>
            <a:off x="164463" y="699463"/>
            <a:ext cx="3788961" cy="312244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8" name="Google Shape;358;p22"/>
          <p:cNvPicPr preferRelativeResize="0"/>
          <p:nvPr/>
        </p:nvPicPr>
        <p:blipFill rotWithShape="1">
          <a:blip r:embed="rId4">
            <a:alphaModFix/>
          </a:blip>
          <a:srcRect l="26599" t="25806" r="38409" b="5413"/>
          <a:stretch/>
        </p:blipFill>
        <p:spPr>
          <a:xfrm>
            <a:off x="3953424" y="656270"/>
            <a:ext cx="3921334" cy="31224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9" name="Google Shape;359;p22"/>
          <p:cNvPicPr preferRelativeResize="0"/>
          <p:nvPr/>
        </p:nvPicPr>
        <p:blipFill rotWithShape="1">
          <a:blip r:embed="rId5">
            <a:alphaModFix/>
          </a:blip>
          <a:srcRect l="13758" t="7464" r="13864" b="5532"/>
          <a:stretch/>
        </p:blipFill>
        <p:spPr>
          <a:xfrm>
            <a:off x="9266830" y="3821918"/>
            <a:ext cx="2756848" cy="303608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0" name="Google Shape;360;p22"/>
          <p:cNvPicPr preferRelativeResize="0"/>
          <p:nvPr/>
        </p:nvPicPr>
        <p:blipFill rotWithShape="1">
          <a:blip r:embed="rId6">
            <a:alphaModFix/>
          </a:blip>
          <a:srcRect l="17124" t="12482" r="27636" b="6556"/>
          <a:stretch/>
        </p:blipFill>
        <p:spPr>
          <a:xfrm>
            <a:off x="164462" y="3821918"/>
            <a:ext cx="3056409" cy="303608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1" name="Google Shape;361;p22"/>
          <p:cNvPicPr preferRelativeResize="0"/>
          <p:nvPr/>
        </p:nvPicPr>
        <p:blipFill rotWithShape="1">
          <a:blip r:embed="rId7">
            <a:alphaModFix/>
          </a:blip>
          <a:srcRect l="34907" t="4388" r="16601"/>
          <a:stretch/>
        </p:blipFill>
        <p:spPr>
          <a:xfrm>
            <a:off x="3220870" y="3821918"/>
            <a:ext cx="3261815" cy="303608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2" name="Google Shape;362;p22"/>
          <p:cNvPicPr preferRelativeResize="0"/>
          <p:nvPr/>
        </p:nvPicPr>
        <p:blipFill rotWithShape="1">
          <a:blip r:embed="rId8">
            <a:alphaModFix/>
          </a:blip>
          <a:srcRect l="15845" r="17822"/>
          <a:stretch/>
        </p:blipFill>
        <p:spPr>
          <a:xfrm>
            <a:off x="7874759" y="699491"/>
            <a:ext cx="4148920" cy="312242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3" name="Google Shape;363;p22"/>
          <p:cNvPicPr preferRelativeResize="0"/>
          <p:nvPr/>
        </p:nvPicPr>
        <p:blipFill rotWithShape="1">
          <a:blip r:embed="rId9">
            <a:alphaModFix/>
          </a:blip>
          <a:srcRect l="15853" t="12587" r="16450" b="5087"/>
          <a:stretch/>
        </p:blipFill>
        <p:spPr>
          <a:xfrm>
            <a:off x="6482687" y="3821904"/>
            <a:ext cx="2784143" cy="303609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4" name="Google Shape;364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4461" y="110863"/>
            <a:ext cx="1453321" cy="58858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3"/>
          <p:cNvSpPr txBox="1">
            <a:spLocks noGrp="1"/>
          </p:cNvSpPr>
          <p:nvPr>
            <p:ph type="title"/>
          </p:nvPr>
        </p:nvSpPr>
        <p:spPr>
          <a:xfrm>
            <a:off x="1856935" y="110876"/>
            <a:ext cx="10180389" cy="692359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RAILWAY EQUIPMENT</a:t>
            </a: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692" y="857497"/>
            <a:ext cx="5550276" cy="267028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1" name="Google Shape;37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7599" y="3527782"/>
            <a:ext cx="3744259" cy="17886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2" name="Google Shape;37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136" y="3527782"/>
            <a:ext cx="4130907" cy="17886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3" name="Google Shape;373;p23"/>
          <p:cNvPicPr preferRelativeResize="0"/>
          <p:nvPr/>
        </p:nvPicPr>
        <p:blipFill rotWithShape="1">
          <a:blip r:embed="rId6">
            <a:alphaModFix/>
          </a:blip>
          <a:srcRect l="5571" t="8766" r="16728"/>
          <a:stretch/>
        </p:blipFill>
        <p:spPr>
          <a:xfrm>
            <a:off x="4281934" y="5295946"/>
            <a:ext cx="3744258" cy="15212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4" name="Google Shape;374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8411" y="823542"/>
            <a:ext cx="6318913" cy="26839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5" name="Google Shape;375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6692" y="5306202"/>
            <a:ext cx="4130907" cy="15212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6" name="Google Shape;376;p23"/>
          <p:cNvPicPr preferRelativeResize="0"/>
          <p:nvPr/>
        </p:nvPicPr>
        <p:blipFill rotWithShape="1">
          <a:blip r:embed="rId9">
            <a:alphaModFix/>
          </a:blip>
          <a:srcRect l="12187" t="9165"/>
          <a:stretch/>
        </p:blipFill>
        <p:spPr>
          <a:xfrm>
            <a:off x="8043304" y="3527782"/>
            <a:ext cx="3994020" cy="322786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7" name="Google Shape;377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415" y="71687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4"/>
          <p:cNvSpPr txBox="1">
            <a:spLocks noGrp="1"/>
          </p:cNvSpPr>
          <p:nvPr>
            <p:ph type="title"/>
          </p:nvPr>
        </p:nvSpPr>
        <p:spPr>
          <a:xfrm>
            <a:off x="136477" y="43102"/>
            <a:ext cx="11873553" cy="72117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MATERIAL HANDLING EQUIPMENT</a:t>
            </a: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477" y="764276"/>
            <a:ext cx="7574508" cy="330275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4" name="Google Shape;38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0985" y="764275"/>
            <a:ext cx="4299045" cy="28950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5" name="Google Shape;385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4915" y="4067034"/>
            <a:ext cx="3686070" cy="279096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6" name="Google Shape;386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477" y="4067034"/>
            <a:ext cx="3888438" cy="279096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7" name="Google Shape;387;p24"/>
          <p:cNvPicPr preferRelativeResize="0"/>
          <p:nvPr/>
        </p:nvPicPr>
        <p:blipFill rotWithShape="1">
          <a:blip r:embed="rId7">
            <a:alphaModFix/>
          </a:blip>
          <a:srcRect t="8207" b="11952"/>
          <a:stretch/>
        </p:blipFill>
        <p:spPr>
          <a:xfrm>
            <a:off x="7710985" y="3659325"/>
            <a:ext cx="4299045" cy="31986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5"/>
          <p:cNvSpPr txBox="1">
            <a:spLocks noGrp="1"/>
          </p:cNvSpPr>
          <p:nvPr>
            <p:ph type="title"/>
          </p:nvPr>
        </p:nvSpPr>
        <p:spPr>
          <a:xfrm>
            <a:off x="1688124" y="122830"/>
            <a:ext cx="10390146" cy="88710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AUTOMATIC TRANSFER TROLLEYS</a:t>
            </a:r>
            <a:endParaRPr sz="5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4005" y="1009933"/>
            <a:ext cx="5104263" cy="27097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10" y="1009933"/>
            <a:ext cx="6741994" cy="584806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5" name="Google Shape;39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4004" y="3719700"/>
            <a:ext cx="5104264" cy="3138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6" name="Google Shape;396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474" y="122830"/>
            <a:ext cx="1444251" cy="7493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6"/>
          <p:cNvSpPr txBox="1">
            <a:spLocks noGrp="1"/>
          </p:cNvSpPr>
          <p:nvPr>
            <p:ph type="title"/>
          </p:nvPr>
        </p:nvSpPr>
        <p:spPr>
          <a:xfrm>
            <a:off x="1617785" y="151821"/>
            <a:ext cx="10364948" cy="871761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6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GOODS AND PASSENGER LIFTS</a:t>
            </a:r>
            <a:endParaRPr sz="6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435" y="1023577"/>
            <a:ext cx="5271077" cy="52134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3" name="Google Shape;403;p26"/>
          <p:cNvPicPr preferRelativeResize="0"/>
          <p:nvPr/>
        </p:nvPicPr>
        <p:blipFill rotWithShape="1">
          <a:blip r:embed="rId4">
            <a:alphaModFix/>
          </a:blip>
          <a:srcRect l="24940" r="25619"/>
          <a:stretch/>
        </p:blipFill>
        <p:spPr>
          <a:xfrm>
            <a:off x="5404511" y="1023577"/>
            <a:ext cx="3589363" cy="52134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4" name="Google Shape;40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3876" y="1023577"/>
            <a:ext cx="2988858" cy="52134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5" name="Google Shape;405;p26"/>
          <p:cNvSpPr txBox="1"/>
          <p:nvPr/>
        </p:nvSpPr>
        <p:spPr>
          <a:xfrm>
            <a:off x="133436" y="6237027"/>
            <a:ext cx="11849297" cy="61552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DESIGNED AND EXECUTED MANY GOOD AND PASSENGER LIFTS PROJECTS</a:t>
            </a:r>
            <a:endParaRPr sz="2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435" y="151821"/>
            <a:ext cx="1444251" cy="79294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7"/>
          <p:cNvSpPr txBox="1">
            <a:spLocks noGrp="1"/>
          </p:cNvSpPr>
          <p:nvPr>
            <p:ph type="title"/>
          </p:nvPr>
        </p:nvSpPr>
        <p:spPr>
          <a:xfrm>
            <a:off x="1772529" y="224555"/>
            <a:ext cx="10251147" cy="55551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STRUCTURAL PROJECTS UNDERTAKEN</a:t>
            </a:r>
            <a:endParaRPr sz="4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6583" y="4129047"/>
            <a:ext cx="5227093" cy="262659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3" name="Google Shape;41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6585" y="1502452"/>
            <a:ext cx="5227092" cy="262659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4" name="Google Shape;41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767" y="1502452"/>
            <a:ext cx="6660817" cy="525319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5" name="Google Shape;415;p27"/>
          <p:cNvSpPr txBox="1">
            <a:spLocks noGrp="1"/>
          </p:cNvSpPr>
          <p:nvPr>
            <p:ph type="title"/>
          </p:nvPr>
        </p:nvSpPr>
        <p:spPr>
          <a:xfrm>
            <a:off x="717423" y="860632"/>
            <a:ext cx="10105619" cy="567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559" b="1">
                <a:solidFill>
                  <a:schemeClr val="lt1"/>
                </a:solidFill>
              </a:rPr>
              <a:t>SPECTATORS STAND AT F1 RACING TRACK</a:t>
            </a:r>
            <a:endParaRPr sz="3559" b="1">
              <a:solidFill>
                <a:schemeClr val="lt1"/>
              </a:solidFill>
            </a:endParaRPr>
          </a:p>
        </p:txBody>
      </p:sp>
      <p:pic>
        <p:nvPicPr>
          <p:cNvPr id="416" name="Google Shape;416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9987" y="71687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8"/>
          <p:cNvSpPr txBox="1">
            <a:spLocks noGrp="1"/>
          </p:cNvSpPr>
          <p:nvPr>
            <p:ph type="title"/>
          </p:nvPr>
        </p:nvSpPr>
        <p:spPr>
          <a:xfrm>
            <a:off x="1702191" y="0"/>
            <a:ext cx="10294190" cy="606995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None/>
            </a:pPr>
            <a:r>
              <a:rPr lang="en-US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PRODUCT GALLERY</a:t>
            </a:r>
            <a:endParaRPr sz="5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28" descr="12-10-07_12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4372" y="706463"/>
            <a:ext cx="3002508" cy="1836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3" name="Google Shape;423;p28" descr="2308200960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3256645" y="538253"/>
            <a:ext cx="2610900" cy="294731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4" name="Google Shape;424;p28" descr="DSC01433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5">
            <a:alphaModFix/>
          </a:blip>
          <a:srcRect l="2537" t="32362" r="2536" b="15271"/>
          <a:stretch/>
        </p:blipFill>
        <p:spPr>
          <a:xfrm>
            <a:off x="95533" y="5367123"/>
            <a:ext cx="4408228" cy="1386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5" name="Google Shape;425;p28" descr="DSCN3196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4528054" y="5367123"/>
            <a:ext cx="1541944" cy="1386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6" name="Google Shape;426;p28" descr="DSC00582"/>
          <p:cNvPicPr preferRelativeResize="0"/>
          <p:nvPr/>
        </p:nvPicPr>
        <p:blipFill rotWithShape="1">
          <a:blip r:embed="rId7">
            <a:alphaModFix/>
          </a:blip>
          <a:srcRect t="18289" b="13916"/>
          <a:stretch/>
        </p:blipFill>
        <p:spPr>
          <a:xfrm>
            <a:off x="6026146" y="706463"/>
            <a:ext cx="3956536" cy="14493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7" name="Google Shape;427;p28" descr="P10116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49760" y="2186762"/>
            <a:ext cx="1604168" cy="12792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8" name="Google Shape;428;p28" descr="Jack-New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532" y="2572212"/>
            <a:ext cx="2968609" cy="279491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9" name="Google Shape;429;p28" descr="211220081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26193" y="3347112"/>
            <a:ext cx="3243806" cy="202001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0" name="Google Shape;430;p28" descr="P1011664"/>
          <p:cNvPicPr preferRelativeResize="0"/>
          <p:nvPr/>
        </p:nvPicPr>
        <p:blipFill rotWithShape="1">
          <a:blip r:embed="rId11">
            <a:alphaModFix/>
          </a:blip>
          <a:srcRect l="14174" t="14174" r="8914"/>
          <a:stretch/>
        </p:blipFill>
        <p:spPr>
          <a:xfrm>
            <a:off x="6094291" y="3466008"/>
            <a:ext cx="3120950" cy="33219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1" name="Google Shape;431;p28"/>
          <p:cNvPicPr preferRelativeResize="0"/>
          <p:nvPr/>
        </p:nvPicPr>
        <p:blipFill rotWithShape="1">
          <a:blip r:embed="rId12">
            <a:alphaModFix/>
          </a:blip>
          <a:srcRect l="12588" t="11862" r="21596" b="2618"/>
          <a:stretch/>
        </p:blipFill>
        <p:spPr>
          <a:xfrm>
            <a:off x="10003784" y="706463"/>
            <a:ext cx="1992597" cy="281750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2" name="Google Shape;432;p28"/>
          <p:cNvPicPr preferRelativeResize="0"/>
          <p:nvPr/>
        </p:nvPicPr>
        <p:blipFill rotWithShape="1">
          <a:blip r:embed="rId13">
            <a:alphaModFix/>
          </a:blip>
          <a:srcRect l="792" t="16132" b="22260"/>
          <a:stretch/>
        </p:blipFill>
        <p:spPr>
          <a:xfrm>
            <a:off x="7675030" y="2167181"/>
            <a:ext cx="2328754" cy="129882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3" name="Google Shape;433;p28"/>
          <p:cNvPicPr preferRelativeResize="0"/>
          <p:nvPr/>
        </p:nvPicPr>
        <p:blipFill rotWithShape="1">
          <a:blip r:embed="rId14">
            <a:alphaModFix/>
          </a:blip>
          <a:srcRect l="11787" t="20669" r="8177" b="7906"/>
          <a:stretch/>
        </p:blipFill>
        <p:spPr>
          <a:xfrm>
            <a:off x="9239534" y="3477351"/>
            <a:ext cx="2756847" cy="33219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4" name="Google Shape;434;p2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35585" y="0"/>
            <a:ext cx="1313575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9" descr="04062009478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67033" y="720037"/>
            <a:ext cx="3875963" cy="217498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0" name="Google Shape;440;p29" descr="C:\Users\gsvirdi\Pictures\17-01-2012(1)\17042009345.jpg"/>
          <p:cNvPicPr preferRelativeResize="0"/>
          <p:nvPr/>
        </p:nvPicPr>
        <p:blipFill rotWithShape="1">
          <a:blip r:embed="rId4">
            <a:alphaModFix/>
          </a:blip>
          <a:srcRect l="5429" r="36237"/>
          <a:stretch/>
        </p:blipFill>
        <p:spPr>
          <a:xfrm>
            <a:off x="175777" y="2895018"/>
            <a:ext cx="2772139" cy="21863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1" name="Google Shape;441;p29" descr="20140331_105046.jpg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5">
            <a:alphaModFix/>
          </a:blip>
          <a:srcRect l="10840" t="25125" r="45187"/>
          <a:stretch/>
        </p:blipFill>
        <p:spPr>
          <a:xfrm>
            <a:off x="2973718" y="2711818"/>
            <a:ext cx="2783352" cy="255621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2" name="Google Shape;442;p29"/>
          <p:cNvPicPr preferRelativeResize="0"/>
          <p:nvPr/>
        </p:nvPicPr>
        <p:blipFill rotWithShape="1">
          <a:blip r:embed="rId6">
            <a:alphaModFix/>
          </a:blip>
          <a:srcRect l="23537" t="-605" r="28434" b="604"/>
          <a:stretch/>
        </p:blipFill>
        <p:spPr>
          <a:xfrm>
            <a:off x="7942997" y="720038"/>
            <a:ext cx="2074459" cy="60655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3" name="Google Shape;443;p29"/>
          <p:cNvPicPr preferRelativeResize="0"/>
          <p:nvPr/>
        </p:nvPicPr>
        <p:blipFill rotWithShape="1">
          <a:blip r:embed="rId7">
            <a:alphaModFix/>
          </a:blip>
          <a:srcRect l="6385" t="22763" b="37757"/>
          <a:stretch/>
        </p:blipFill>
        <p:spPr>
          <a:xfrm>
            <a:off x="175777" y="720038"/>
            <a:ext cx="3891256" cy="21558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4" name="Google Shape;444;p29"/>
          <p:cNvPicPr preferRelativeResize="0"/>
          <p:nvPr/>
        </p:nvPicPr>
        <p:blipFill rotWithShape="1">
          <a:blip r:embed="rId8">
            <a:alphaModFix/>
          </a:blip>
          <a:srcRect l="30657" t="3718" r="35493"/>
          <a:stretch/>
        </p:blipFill>
        <p:spPr>
          <a:xfrm>
            <a:off x="10017457" y="720038"/>
            <a:ext cx="2041702" cy="60655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5" name="Google Shape;445;p29"/>
          <p:cNvPicPr preferRelativeResize="0"/>
          <p:nvPr/>
        </p:nvPicPr>
        <p:blipFill rotWithShape="1">
          <a:blip r:embed="rId9">
            <a:alphaModFix/>
          </a:blip>
          <a:srcRect l="18914" t="14915" r="24144" b="25814"/>
          <a:stretch/>
        </p:blipFill>
        <p:spPr>
          <a:xfrm>
            <a:off x="5757071" y="2915971"/>
            <a:ext cx="2185925" cy="38486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6" name="Google Shape;446;p29"/>
          <p:cNvPicPr preferRelativeResize="0"/>
          <p:nvPr/>
        </p:nvPicPr>
        <p:blipFill rotWithShape="1">
          <a:blip r:embed="rId10">
            <a:alphaModFix/>
          </a:blip>
          <a:srcRect l="24115" t="5093" r="48423" b="-399"/>
          <a:stretch/>
        </p:blipFill>
        <p:spPr>
          <a:xfrm rot="5400000">
            <a:off x="2121615" y="3129165"/>
            <a:ext cx="1704207" cy="556670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7" name="Google Shape;447;p29"/>
          <p:cNvSpPr txBox="1">
            <a:spLocks noGrp="1"/>
          </p:cNvSpPr>
          <p:nvPr>
            <p:ph type="title"/>
          </p:nvPr>
        </p:nvSpPr>
        <p:spPr>
          <a:xfrm>
            <a:off x="1744394" y="44626"/>
            <a:ext cx="10447606" cy="602969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38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None/>
            </a:pPr>
            <a:r>
              <a:rPr lang="en-US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PRODUCT GALLERY</a:t>
            </a:r>
            <a:endParaRPr sz="5400"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448" name="Google Shape;448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415" y="71688"/>
            <a:ext cx="1496302" cy="57590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8D8D8"/>
            </a:gs>
            <a:gs pos="100000">
              <a:srgbClr val="7F7F7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1659088" y="96739"/>
            <a:ext cx="10118930" cy="7779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PROMOTOR PROFESSIONAL JOURNEY SO FAR</a:t>
            </a:r>
            <a:endParaRPr sz="4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7534" y="3385825"/>
            <a:ext cx="2251877" cy="144999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5" name="Google Shape;105;p3"/>
          <p:cNvSpPr/>
          <p:nvPr/>
        </p:nvSpPr>
        <p:spPr>
          <a:xfrm>
            <a:off x="78751" y="4139770"/>
            <a:ext cx="1011094" cy="3842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0586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5985793" y="2685612"/>
            <a:ext cx="2345771" cy="415500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1990-1995 Eicher Tractors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0049" y="1105175"/>
            <a:ext cx="2180548" cy="151049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0770" y="3385825"/>
            <a:ext cx="2341661" cy="149320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" name="Google Shape;109;p3"/>
          <p:cNvSpPr txBox="1"/>
          <p:nvPr/>
        </p:nvSpPr>
        <p:spPr>
          <a:xfrm>
            <a:off x="1129375" y="4864351"/>
            <a:ext cx="2364600" cy="461700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1996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2002  Andritz Hydro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185941" y="1379070"/>
            <a:ext cx="2636700" cy="1493100"/>
          </a:xfrm>
          <a:prstGeom prst="rect">
            <a:avLst/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Gurmeet Singh Virdi 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MECHANICAL ENG. 1990, PGDM Business Management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4667534" y="4835823"/>
            <a:ext cx="2251877" cy="677078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2002-2004 Process Plant Equipment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9416955" y="2628043"/>
            <a:ext cx="2183642" cy="415468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1995-1996 Flovel Tacke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6863" y="1105175"/>
            <a:ext cx="2344702" cy="157363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11811" y="3385824"/>
            <a:ext cx="3766207" cy="25608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5" name="Google Shape;115;p3"/>
          <p:cNvSpPr txBox="1"/>
          <p:nvPr/>
        </p:nvSpPr>
        <p:spPr>
          <a:xfrm>
            <a:off x="7438029" y="5946702"/>
            <a:ext cx="4640239" cy="553968"/>
          </a:xfrm>
          <a:prstGeom prst="rect">
            <a:avLst/>
          </a:prstGeom>
          <a:gradFill>
            <a:gsLst>
              <a:gs pos="0">
                <a:srgbClr val="B6DDE7"/>
              </a:gs>
              <a:gs pos="46000">
                <a:srgbClr val="53AFC8"/>
              </a:gs>
              <a:gs pos="100000">
                <a:srgbClr val="276A7C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  <a:effectLst>
            <a:reflection stA="52000" endA="300" endPos="35000" sy="-100000" algn="bl" rotWithShape="0"/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SIMRAN FLOWTECH INDUSTRIES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8">
            <a:alphaModFix/>
          </a:blip>
          <a:srcRect l="27034" t="9249" r="18589" b="50001"/>
          <a:stretch/>
        </p:blipFill>
        <p:spPr>
          <a:xfrm>
            <a:off x="139357" y="1105175"/>
            <a:ext cx="2046584" cy="2130394"/>
          </a:xfrm>
          <a:prstGeom prst="rect">
            <a:avLst/>
          </a:prstGeom>
          <a:gradFill>
            <a:gsLst>
              <a:gs pos="0">
                <a:srgbClr val="97B4E4"/>
              </a:gs>
              <a:gs pos="50000">
                <a:srgbClr val="BFCFEC"/>
              </a:gs>
              <a:gs pos="100000">
                <a:srgbClr val="E0E8F4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282" y="129225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8" name="Google Shape;118;p3"/>
          <p:cNvSpPr/>
          <p:nvPr/>
        </p:nvSpPr>
        <p:spPr>
          <a:xfrm>
            <a:off x="4937074" y="1788790"/>
            <a:ext cx="1011094" cy="3842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0586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8370273" y="1788790"/>
            <a:ext cx="1011000" cy="38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0586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3533356" y="4139770"/>
            <a:ext cx="1062020" cy="3842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0586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6960064" y="4139770"/>
            <a:ext cx="1011094" cy="3842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0586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5DFEC"/>
            </a:gs>
            <a:gs pos="100000">
              <a:srgbClr val="5F497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0"/>
          <p:cNvSpPr txBox="1">
            <a:spLocks noGrp="1"/>
          </p:cNvSpPr>
          <p:nvPr>
            <p:ph type="title"/>
          </p:nvPr>
        </p:nvSpPr>
        <p:spPr>
          <a:xfrm>
            <a:off x="1434278" y="109182"/>
            <a:ext cx="10700475" cy="79157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 DETAILS</a:t>
            </a:r>
            <a:endParaRPr sz="7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0"/>
          <p:cNvSpPr txBox="1">
            <a:spLocks noGrp="1"/>
          </p:cNvSpPr>
          <p:nvPr>
            <p:ph type="body" idx="1"/>
          </p:nvPr>
        </p:nvSpPr>
        <p:spPr>
          <a:xfrm>
            <a:off x="3035111" y="4789200"/>
            <a:ext cx="5907900" cy="18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90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None/>
            </a:pPr>
            <a:endParaRPr sz="2800" b="1">
              <a:solidFill>
                <a:schemeClr val="hlink"/>
              </a:solidFill>
            </a:endParaRPr>
          </a:p>
          <a:p>
            <a:pPr marL="34290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None/>
            </a:pPr>
            <a:endParaRPr sz="2800" b="1">
              <a:solidFill>
                <a:schemeClr val="hlink"/>
              </a:solidFill>
            </a:endParaRPr>
          </a:p>
          <a:p>
            <a:pPr marL="34290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None/>
            </a:pPr>
            <a:endParaRPr sz="2800" b="1">
              <a:solidFill>
                <a:schemeClr val="hlink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00000"/>
              <a:buNone/>
            </a:pPr>
            <a:r>
              <a:rPr lang="en-US"/>
              <a:t>Mobile: 9289733301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00000"/>
              <a:buNone/>
            </a:pPr>
            <a:r>
              <a:rPr lang="en-US"/>
              <a:t>Website 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www.simranflowtech.com</a:t>
            </a:r>
            <a:r>
              <a:rPr lang="en-US"/>
              <a:t> 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00000"/>
              <a:buNone/>
            </a:pPr>
            <a:r>
              <a:rPr lang="en-US"/>
              <a:t>Email 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simranflowtech@hotmail.com</a:t>
            </a:r>
            <a:r>
              <a:rPr lang="en-US" u="sng"/>
              <a:t>,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info@simranflowtech.com</a:t>
            </a:r>
            <a:r>
              <a:rPr lang="en-US" u="sng">
                <a:solidFill>
                  <a:schemeClr val="hlink"/>
                </a:solidFill>
              </a:rPr>
              <a:t>, sales@simranflowtech.com</a:t>
            </a:r>
            <a:r>
              <a:rPr lang="en-US"/>
              <a:t> </a:t>
            </a:r>
            <a:endParaRPr/>
          </a:p>
        </p:txBody>
      </p:sp>
      <p:pic>
        <p:nvPicPr>
          <p:cNvPr id="455" name="Google Shape;455;p30"/>
          <p:cNvPicPr preferRelativeResize="0"/>
          <p:nvPr/>
        </p:nvPicPr>
        <p:blipFill rotWithShape="1">
          <a:blip r:embed="rId6">
            <a:alphaModFix/>
          </a:blip>
          <a:srcRect l="27439" t="31266" r="27855" b="10329"/>
          <a:stretch/>
        </p:blipFill>
        <p:spPr>
          <a:xfrm>
            <a:off x="1771903" y="1027361"/>
            <a:ext cx="8434316" cy="432634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6" name="Google Shape;456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1196" y="109182"/>
            <a:ext cx="1243082" cy="82906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1"/>
          <p:cNvSpPr txBox="1">
            <a:spLocks noGrp="1"/>
          </p:cNvSpPr>
          <p:nvPr>
            <p:ph type="title"/>
          </p:nvPr>
        </p:nvSpPr>
        <p:spPr>
          <a:xfrm>
            <a:off x="2143950" y="845125"/>
            <a:ext cx="82296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0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00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2D59B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>
            <a:spLocks noGrp="1"/>
          </p:cNvSpPr>
          <p:nvPr>
            <p:ph type="body" idx="1"/>
          </p:nvPr>
        </p:nvSpPr>
        <p:spPr>
          <a:xfrm>
            <a:off x="107415" y="1589212"/>
            <a:ext cx="11984501" cy="4998683"/>
          </a:xfrm>
          <a:prstGeom prst="rect">
            <a:avLst/>
          </a:prstGeom>
          <a:gradFill>
            <a:gsLst>
              <a:gs pos="0">
                <a:srgbClr val="76923C"/>
              </a:gs>
              <a:gs pos="35000">
                <a:srgbClr val="C2D59B"/>
              </a:gs>
              <a:gs pos="100000">
                <a:srgbClr val="EAF1DD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n-US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Established              :  	2004</a:t>
            </a:r>
            <a:endParaRPr b="1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n-US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Location                   :  	Faridabad</a:t>
            </a:r>
            <a:endParaRPr b="1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n-US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Activity                     :  	Manufacturing</a:t>
            </a:r>
            <a:endParaRPr b="1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n-US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Total Staff                :  	50-Nos</a:t>
            </a:r>
            <a:endParaRPr b="1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n-US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Certification            : 	ISO:9001- 2015</a:t>
            </a:r>
            <a:endParaRPr b="1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n-US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Member                   : 	NSIC</a:t>
            </a:r>
            <a:endParaRPr b="1">
              <a:solidFill>
                <a:srgbClr val="C00000"/>
              </a:solidFill>
            </a:endParaRPr>
          </a:p>
          <a:p>
            <a:pPr marL="1828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00"/>
              <a:buNone/>
            </a:pPr>
            <a:r>
              <a:rPr lang="en-US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              :  	FICCI</a:t>
            </a:r>
            <a:endParaRPr b="1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n-US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Shop floor Area      : 	15600 Sq. feet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127" name="Google Shape;127;p4"/>
          <p:cNvSpPr txBox="1">
            <a:spLocks noGrp="1"/>
          </p:cNvSpPr>
          <p:nvPr>
            <p:ph type="title"/>
          </p:nvPr>
        </p:nvSpPr>
        <p:spPr>
          <a:xfrm>
            <a:off x="1647200" y="27050"/>
            <a:ext cx="10444716" cy="803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en-US" sz="2400">
                <a:solidFill>
                  <a:srgbClr val="C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SIMRAN FLOWTECH INDUSTRIES</a:t>
            </a:r>
            <a:r>
              <a:rPr lang="en-US" sz="2400"/>
              <a:t/>
            </a:r>
            <a:br>
              <a:rPr lang="en-US" sz="2400"/>
            </a:br>
            <a:r>
              <a:rPr lang="en-US" sz="2000" b="1">
                <a:highlight>
                  <a:srgbClr val="FFFF00"/>
                </a:highlight>
                <a:latin typeface="Quintessential"/>
                <a:ea typeface="Quintessential"/>
                <a:cs typeface="Quintessential"/>
                <a:sym typeface="Quintessential"/>
              </a:rPr>
              <a:t>“Making your Machines Perform Better”</a:t>
            </a:r>
            <a:endParaRPr sz="2000" b="1" i="1">
              <a:solidFill>
                <a:srgbClr val="0000FF"/>
              </a:solidFill>
              <a:highlight>
                <a:srgbClr val="FFFF00"/>
              </a:highlight>
              <a:latin typeface="Dotum"/>
              <a:ea typeface="Dotum"/>
              <a:cs typeface="Dotum"/>
              <a:sym typeface="Dotum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07415" y="830450"/>
            <a:ext cx="11984501" cy="769401"/>
          </a:xfrm>
          <a:prstGeom prst="rect">
            <a:avLst/>
          </a:prstGeom>
          <a:gradFill>
            <a:gsLst>
              <a:gs pos="0">
                <a:srgbClr val="EDCCCB"/>
              </a:gs>
              <a:gs pos="15000">
                <a:srgbClr val="EDCCCB"/>
              </a:gs>
              <a:gs pos="23000">
                <a:srgbClr val="F2F6EA"/>
              </a:gs>
              <a:gs pos="35393">
                <a:srgbClr val="F6F9F0"/>
              </a:gs>
              <a:gs pos="74000">
                <a:srgbClr val="FBFCF9"/>
              </a:gs>
              <a:gs pos="84000">
                <a:srgbClr val="FFFFFF"/>
              </a:gs>
              <a:gs pos="97345">
                <a:srgbClr val="E1ABAB"/>
              </a:gs>
              <a:gs pos="100000">
                <a:srgbClr val="E1ABAB"/>
              </a:gs>
            </a:gsLst>
            <a:path path="circle">
              <a:fillToRect l="100000" t="100000"/>
            </a:path>
            <a:tileRect r="-100000" b="-10000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sng" strike="noStrike" cap="non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Plant Information</a:t>
            </a:r>
            <a:endParaRPr sz="4400" b="1" i="0" u="none" strike="noStrike" cap="none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415" y="71687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45948" y="830424"/>
            <a:ext cx="11509239" cy="464400"/>
          </a:xfrm>
          <a:prstGeom prst="rect">
            <a:avLst/>
          </a:prstGeom>
          <a:gradFill>
            <a:gsLst>
              <a:gs pos="0">
                <a:srgbClr val="9BE9FF"/>
              </a:gs>
              <a:gs pos="2000">
                <a:srgbClr val="E2FBFF"/>
              </a:gs>
              <a:gs pos="100000">
                <a:srgbClr val="B8F1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3200"/>
              <a:buNone/>
            </a:pPr>
            <a:r>
              <a:rPr lang="en-US" sz="4000" b="1" u="sng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Quality Certification</a:t>
            </a:r>
            <a:endParaRPr sz="4000" b="1">
              <a:solidFill>
                <a:srgbClr val="6324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259307" y="5892657"/>
            <a:ext cx="3630428" cy="70470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33CC"/>
                </a:solidFill>
                <a:latin typeface="Verdana"/>
                <a:ea typeface="Verdana"/>
                <a:cs typeface="Verdana"/>
                <a:sym typeface="Verdana"/>
              </a:rPr>
              <a:t>ISO 9001:2015 Certificate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4285397" y="5892656"/>
            <a:ext cx="3766782" cy="70470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33CC"/>
                </a:solidFill>
                <a:latin typeface="Verdana"/>
                <a:ea typeface="Verdana"/>
                <a:cs typeface="Verdana"/>
                <a:sym typeface="Verdana"/>
              </a:rPr>
              <a:t>Udyam/ MSME Certificate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307" y="1414973"/>
            <a:ext cx="3630428" cy="447768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8" name="Google Shape;138;p5"/>
          <p:cNvSpPr txBox="1"/>
          <p:nvPr/>
        </p:nvSpPr>
        <p:spPr>
          <a:xfrm>
            <a:off x="1792200" y="116299"/>
            <a:ext cx="9862987" cy="71412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C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SIMRAN FLOWTECH INDUSTRIES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Quintessential"/>
                <a:ea typeface="Quintessential"/>
                <a:cs typeface="Quintessential"/>
                <a:sym typeface="Quintessential"/>
              </a:rPr>
              <a:t>“Making your Machines Perform Better”</a:t>
            </a:r>
            <a:endParaRPr sz="2000" b="1" i="1" u="none" strike="noStrike" cap="none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4">
            <a:alphaModFix/>
          </a:blip>
          <a:srcRect l="35464" t="10245" r="32458" b="6510"/>
          <a:stretch/>
        </p:blipFill>
        <p:spPr>
          <a:xfrm>
            <a:off x="4285397" y="1354898"/>
            <a:ext cx="3766782" cy="447768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0" name="Google Shape;140;p5"/>
          <p:cNvSpPr txBox="1"/>
          <p:nvPr/>
        </p:nvSpPr>
        <p:spPr>
          <a:xfrm>
            <a:off x="8707148" y="2008949"/>
            <a:ext cx="2948039" cy="3724066"/>
          </a:xfrm>
          <a:prstGeom prst="rect">
            <a:avLst/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MEMBERSHIPS:</a:t>
            </a:r>
            <a:endParaRPr sz="2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Calibri"/>
              <a:buChar char="●"/>
            </a:pPr>
            <a:r>
              <a:rPr lang="en-US" sz="2600" b="1" i="0" u="none" strike="noStrike" cap="none">
                <a:solidFill>
                  <a:srgbClr val="C00000"/>
                </a:solidFill>
                <a:latin typeface="Constantia"/>
                <a:ea typeface="Constantia"/>
                <a:cs typeface="Constantia"/>
                <a:sym typeface="Constantia"/>
              </a:rPr>
              <a:t>CII</a:t>
            </a:r>
            <a:endParaRPr sz="2600" b="1" i="0" u="none" strike="noStrike" cap="none">
              <a:solidFill>
                <a:srgbClr val="C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1" i="0" u="none" strike="noStrike" cap="none">
              <a:solidFill>
                <a:srgbClr val="C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Calibri"/>
              <a:buChar char="●"/>
            </a:pPr>
            <a:r>
              <a:rPr lang="en-US" sz="2600" b="1" i="0" u="none" strike="noStrike" cap="none">
                <a:solidFill>
                  <a:srgbClr val="C00000"/>
                </a:solidFill>
                <a:latin typeface="Constantia"/>
                <a:ea typeface="Constantia"/>
                <a:cs typeface="Constantia"/>
                <a:sym typeface="Constantia"/>
              </a:rPr>
              <a:t>SIDM</a:t>
            </a:r>
            <a:endParaRPr sz="2600" b="1" i="0" u="none" strike="noStrike" cap="none">
              <a:solidFill>
                <a:srgbClr val="C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1" i="0" u="none" strike="noStrike" cap="none">
              <a:solidFill>
                <a:srgbClr val="C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Calibri"/>
              <a:buChar char="●"/>
            </a:pPr>
            <a:r>
              <a:rPr lang="en-US" sz="2600" b="1" i="0" u="none" strike="noStrike" cap="none">
                <a:solidFill>
                  <a:srgbClr val="C00000"/>
                </a:solidFill>
                <a:latin typeface="Constantia"/>
                <a:ea typeface="Constantia"/>
                <a:cs typeface="Constantia"/>
                <a:sym typeface="Constantia"/>
              </a:rPr>
              <a:t>NSIC</a:t>
            </a:r>
            <a:endParaRPr sz="2600" b="1" i="0" u="none" strike="noStrike" cap="none">
              <a:solidFill>
                <a:srgbClr val="C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1" i="0" u="none" strike="noStrike" cap="none">
              <a:solidFill>
                <a:srgbClr val="C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Calibri"/>
              <a:buChar char="●"/>
            </a:pPr>
            <a:r>
              <a:rPr lang="en-US" sz="2600" b="1" i="0" u="none" strike="noStrike" cap="none">
                <a:solidFill>
                  <a:srgbClr val="C00000"/>
                </a:solidFill>
                <a:latin typeface="Constantia"/>
                <a:ea typeface="Constantia"/>
                <a:cs typeface="Constantia"/>
                <a:sym typeface="Constantia"/>
              </a:rPr>
              <a:t>FIA</a:t>
            </a:r>
            <a:endParaRPr sz="2600" b="1" i="0" u="none" strike="noStrike" cap="none">
              <a:solidFill>
                <a:srgbClr val="C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948" y="116300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title"/>
          </p:nvPr>
        </p:nvSpPr>
        <p:spPr>
          <a:xfrm>
            <a:off x="1909151" y="95535"/>
            <a:ext cx="10059936" cy="94539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99"/>
              <a:buNone/>
            </a:pPr>
            <a:r>
              <a:rPr lang="en-US" sz="60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INDUSTRIES SERVED</a:t>
            </a:r>
            <a:r>
              <a:rPr lang="en-US" sz="6000">
                <a:solidFill>
                  <a:schemeClr val="accent2"/>
                </a:solidFill>
                <a:latin typeface="Bodoni"/>
                <a:ea typeface="Bodoni"/>
                <a:cs typeface="Bodoni"/>
                <a:sym typeface="Bodoni"/>
              </a:rPr>
              <a:t>	</a:t>
            </a:r>
            <a:endParaRPr sz="6000">
              <a:solidFill>
                <a:schemeClr val="accent2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47" name="Google Shape;147;p6"/>
          <p:cNvSpPr txBox="1">
            <a:spLocks noGrp="1"/>
          </p:cNvSpPr>
          <p:nvPr>
            <p:ph type="body" idx="1"/>
          </p:nvPr>
        </p:nvSpPr>
        <p:spPr>
          <a:xfrm>
            <a:off x="164649" y="1339250"/>
            <a:ext cx="11804438" cy="5300701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0C0C0C"/>
              </a:gs>
            </a:gsLst>
            <a:path path="circle">
              <a:fillToRect l="100000" t="100000"/>
            </a:path>
            <a:tileRect r="-100000" b="-10000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Defense</a:t>
            </a:r>
            <a:endParaRPr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Hydro Power Plant Equipment Manufacturers</a:t>
            </a:r>
            <a:endParaRPr>
              <a:latin typeface="Bodoni"/>
              <a:ea typeface="Bodoni"/>
              <a:cs typeface="Bodoni"/>
              <a:sym typeface="Bodon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Cold Rolling Mill Equipment Manufacturers</a:t>
            </a:r>
            <a:endParaRPr>
              <a:latin typeface="Bodoni"/>
              <a:ea typeface="Bodoni"/>
              <a:cs typeface="Bodoni"/>
              <a:sym typeface="Bodon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Tube Mill Equipment Manufacturers</a:t>
            </a:r>
            <a:endParaRPr>
              <a:latin typeface="Bodoni"/>
              <a:ea typeface="Bodoni"/>
              <a:cs typeface="Bodoni"/>
              <a:sym typeface="Bodon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Glass Manufacturing Industry</a:t>
            </a:r>
            <a:endParaRPr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Paper Mills</a:t>
            </a:r>
            <a:endParaRPr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SPM Manufacturers</a:t>
            </a:r>
            <a:endParaRPr>
              <a:latin typeface="Bodoni"/>
              <a:ea typeface="Bodoni"/>
              <a:cs typeface="Bodoni"/>
              <a:sym typeface="Bodon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Earth Moving Equipment Manufacturers</a:t>
            </a:r>
            <a:endParaRPr>
              <a:latin typeface="Bodoni"/>
              <a:ea typeface="Bodoni"/>
              <a:cs typeface="Bodoni"/>
              <a:sym typeface="Bodon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Pollution Treatment Plant Manufacturers</a:t>
            </a:r>
            <a:endParaRPr>
              <a:latin typeface="Bodoni"/>
              <a:ea typeface="Bodoni"/>
              <a:cs typeface="Bodoni"/>
              <a:sym typeface="Bodon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General Heavy / Medium Eng. Industry</a:t>
            </a:r>
            <a:endParaRPr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And many more…..</a:t>
            </a:r>
            <a:endParaRPr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649" y="95535"/>
            <a:ext cx="1541321" cy="94539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7"/>
          <p:cNvPicPr preferRelativeResize="0"/>
          <p:nvPr/>
        </p:nvPicPr>
        <p:blipFill rotWithShape="1">
          <a:blip r:embed="rId3">
            <a:alphaModFix/>
          </a:blip>
          <a:srcRect l="21504" t="30181" r="23008" b="9248"/>
          <a:stretch/>
        </p:blipFill>
        <p:spPr>
          <a:xfrm>
            <a:off x="150125" y="1624084"/>
            <a:ext cx="11765811" cy="523391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/>
          <p:nvPr/>
        </p:nvSpPr>
        <p:spPr>
          <a:xfrm>
            <a:off x="3698544" y="874975"/>
            <a:ext cx="4189862" cy="738633"/>
          </a:xfrm>
          <a:prstGeom prst="rect">
            <a:avLst/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992D2B"/>
                </a:solidFill>
                <a:latin typeface="Georgia"/>
                <a:ea typeface="Georgia"/>
                <a:cs typeface="Georgia"/>
                <a:sym typeface="Georgia"/>
              </a:rPr>
              <a:t>OUR TEAM</a:t>
            </a:r>
            <a:endParaRPr sz="3600" b="1" i="0" u="none" strike="noStrike" cap="none">
              <a:solidFill>
                <a:srgbClr val="992D2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1815152" y="27059"/>
            <a:ext cx="10100784" cy="803327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en-US" sz="2400">
                <a:solidFill>
                  <a:srgbClr val="C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SIMRAN FLOWTECH INDUSTRIES</a:t>
            </a:r>
            <a:r>
              <a:rPr lang="en-US" sz="2400"/>
              <a:t/>
            </a:r>
            <a:br>
              <a:rPr lang="en-US" sz="2400"/>
            </a:br>
            <a:r>
              <a:rPr lang="en-US" sz="2400" b="1">
                <a:highlight>
                  <a:srgbClr val="FFFF00"/>
                </a:highlight>
                <a:latin typeface="Quintessential"/>
                <a:ea typeface="Quintessential"/>
                <a:cs typeface="Quintessential"/>
                <a:sym typeface="Quintessential"/>
              </a:rPr>
              <a:t>“Making your Machines Perform Better”</a:t>
            </a:r>
            <a:endParaRPr sz="2400" b="1" i="1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6" name="Google Shape;15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125" y="116261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>
            <a:spLocks noGrp="1"/>
          </p:cNvSpPr>
          <p:nvPr>
            <p:ph type="body" idx="1"/>
          </p:nvPr>
        </p:nvSpPr>
        <p:spPr>
          <a:xfrm>
            <a:off x="218275" y="1616015"/>
            <a:ext cx="11697060" cy="5108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2000" b="1"/>
              <a:t>RANGE  : 0.5 – 150 TONS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</a:pPr>
            <a:r>
              <a:rPr lang="en-US" sz="2000" b="1"/>
              <a:t>STURDY DESIGN, LONG LIFE, EXCELLENT PERFORMANCE.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</a:pPr>
            <a:r>
              <a:rPr lang="en-US" sz="2000" b="1"/>
              <a:t>DIFFERENT MATERIAL COMBINATIONS AVAILABLE ACCORDING TO APPLICATION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92D2B"/>
              </a:buClr>
              <a:buSzPts val="1600"/>
              <a:buChar char="•"/>
            </a:pPr>
            <a:r>
              <a:rPr lang="en-US" sz="2000" b="1">
                <a:solidFill>
                  <a:srgbClr val="992D2B"/>
                </a:solidFill>
              </a:rPr>
              <a:t>APPLICATIONS: HYDRO DAM GATES, MACHINE TOOLS, TUBE MILLS, ROLLING MILLS, CEMENT PLANTS ETC</a:t>
            </a:r>
            <a:r>
              <a:rPr lang="en-US" sz="1600" b="1">
                <a:solidFill>
                  <a:srgbClr val="992D2B"/>
                </a:solidFill>
              </a:rPr>
              <a:t>.</a:t>
            </a:r>
            <a:endParaRPr>
              <a:solidFill>
                <a:srgbClr val="992D2B"/>
              </a:solidFill>
            </a:endParaRPr>
          </a:p>
        </p:txBody>
      </p:sp>
      <p:sp>
        <p:nvSpPr>
          <p:cNvPr id="162" name="Google Shape;162;p8"/>
          <p:cNvSpPr txBox="1">
            <a:spLocks noGrp="1"/>
          </p:cNvSpPr>
          <p:nvPr>
            <p:ph type="title"/>
          </p:nvPr>
        </p:nvSpPr>
        <p:spPr>
          <a:xfrm>
            <a:off x="197841" y="958225"/>
            <a:ext cx="11717494" cy="557400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WORM GEAR SCREW JACKS </a:t>
            </a:r>
            <a:endParaRPr b="1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3" name="Google Shape;163;p8" descr="2007-04-13_231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764" y="3145890"/>
            <a:ext cx="4362784" cy="35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8" descr="jack 2.jpg"/>
          <p:cNvPicPr preferRelativeResize="0"/>
          <p:nvPr/>
        </p:nvPicPr>
        <p:blipFill rotWithShape="1">
          <a:blip r:embed="rId4">
            <a:alphaModFix/>
          </a:blip>
          <a:srcRect l="31522" t="5208" r="27174" b="3121"/>
          <a:stretch/>
        </p:blipFill>
        <p:spPr>
          <a:xfrm>
            <a:off x="4668950" y="3145890"/>
            <a:ext cx="1713553" cy="35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 descr="jack 4.jpg"/>
          <p:cNvPicPr preferRelativeResize="0"/>
          <p:nvPr/>
        </p:nvPicPr>
        <p:blipFill rotWithShape="1">
          <a:blip r:embed="rId5">
            <a:alphaModFix/>
          </a:blip>
          <a:srcRect l="31305" t="9167" r="21954" b="4372"/>
          <a:stretch/>
        </p:blipFill>
        <p:spPr>
          <a:xfrm>
            <a:off x="9850050" y="2855741"/>
            <a:ext cx="1438566" cy="343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"/>
          <p:cNvSpPr txBox="1"/>
          <p:nvPr/>
        </p:nvSpPr>
        <p:spPr>
          <a:xfrm>
            <a:off x="1936175" y="111091"/>
            <a:ext cx="9979160" cy="803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C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SIMRAN FLOWTECH INDUSTRIES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Quintessential"/>
                <a:ea typeface="Quintessential"/>
                <a:cs typeface="Quintessential"/>
                <a:sym typeface="Quintessential"/>
              </a:rPr>
              <a:t>“Making your Machines Perform Better”</a:t>
            </a:r>
            <a:endParaRPr sz="2000" b="1" i="1" u="none" strike="noStrike" cap="none">
              <a:solidFill>
                <a:srgbClr val="0000FF"/>
              </a:solidFill>
              <a:highlight>
                <a:srgbClr val="FFFF00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7" name="Google Shape;167;p8" descr="jack 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63208" y="4887021"/>
            <a:ext cx="1741700" cy="17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8" descr="2007-04-13_233512"/>
          <p:cNvPicPr preferRelativeResize="0"/>
          <p:nvPr/>
        </p:nvPicPr>
        <p:blipFill rotWithShape="1">
          <a:blip r:embed="rId7">
            <a:alphaModFix/>
          </a:blip>
          <a:srcRect l="4538"/>
          <a:stretch/>
        </p:blipFill>
        <p:spPr>
          <a:xfrm>
            <a:off x="8187397" y="4465031"/>
            <a:ext cx="1662653" cy="211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7841" y="111091"/>
            <a:ext cx="1444251" cy="714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 txBox="1">
            <a:spLocks noGrp="1"/>
          </p:cNvSpPr>
          <p:nvPr>
            <p:ph type="title"/>
          </p:nvPr>
        </p:nvSpPr>
        <p:spPr>
          <a:xfrm>
            <a:off x="197840" y="867425"/>
            <a:ext cx="11675711" cy="612300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WORM GEAR  BALL SCREW JACKS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5" name="Google Shape;175;p9"/>
          <p:cNvSpPr txBox="1">
            <a:spLocks noGrp="1"/>
          </p:cNvSpPr>
          <p:nvPr>
            <p:ph type="body" idx="1"/>
          </p:nvPr>
        </p:nvSpPr>
        <p:spPr>
          <a:xfrm>
            <a:off x="197840" y="1489236"/>
            <a:ext cx="11675711" cy="536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800" b="1"/>
              <a:t>RANGE  : 0.5 – 150 TONS</a:t>
            </a:r>
            <a:endParaRPr sz="18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</a:pPr>
            <a:r>
              <a:rPr lang="en-US" sz="1800" b="1"/>
              <a:t>STURDY DESIGN, LONG LIFE, EXCELLENT PERFORMANCE.</a:t>
            </a:r>
            <a:endParaRPr sz="18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</a:pPr>
            <a:r>
              <a:rPr lang="en-US" sz="1800" b="1"/>
              <a:t>DIFFERENT MATERIAL COMBINATIONS AVAILABLE ACCORDING TO APPLICATION</a:t>
            </a:r>
            <a:endParaRPr sz="180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92D2B"/>
              </a:buClr>
              <a:buSzPts val="1600"/>
              <a:buChar char="•"/>
            </a:pPr>
            <a:r>
              <a:rPr lang="en-US" sz="1800" b="1">
                <a:solidFill>
                  <a:srgbClr val="992D2B"/>
                </a:solidFill>
              </a:rPr>
              <a:t>APPLICATIONS: HYDRO DAM GATES, MACHINE TOOLS, TUBE MILLS, ROLLING MILLS, CEMENT PLANTS ETC.</a:t>
            </a:r>
            <a:endParaRPr sz="1800">
              <a:solidFill>
                <a:srgbClr val="992D2B"/>
              </a:solidFill>
            </a:endParaRPr>
          </a:p>
        </p:txBody>
      </p:sp>
      <p:sp>
        <p:nvSpPr>
          <p:cNvPr id="176" name="Google Shape;176;p9"/>
          <p:cNvSpPr txBox="1"/>
          <p:nvPr/>
        </p:nvSpPr>
        <p:spPr>
          <a:xfrm>
            <a:off x="1928974" y="54535"/>
            <a:ext cx="9944577" cy="803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C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SIMRAN FLOWTECH INDUSTRIES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Quintessential"/>
                <a:ea typeface="Quintessential"/>
                <a:cs typeface="Quintessential"/>
                <a:sym typeface="Quintessential"/>
              </a:rPr>
              <a:t>“Making your Machines Perform Better”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" name="Google Shape;177;p9"/>
          <p:cNvPicPr preferRelativeResize="0"/>
          <p:nvPr/>
        </p:nvPicPr>
        <p:blipFill rotWithShape="1">
          <a:blip r:embed="rId3">
            <a:alphaModFix/>
          </a:blip>
          <a:srcRect l="6066" t="1741" r="14731"/>
          <a:stretch/>
        </p:blipFill>
        <p:spPr>
          <a:xfrm>
            <a:off x="557730" y="2843538"/>
            <a:ext cx="2939434" cy="205126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Google Shape;178;p9"/>
          <p:cNvPicPr preferRelativeResize="0"/>
          <p:nvPr/>
        </p:nvPicPr>
        <p:blipFill rotWithShape="1">
          <a:blip r:embed="rId4">
            <a:alphaModFix/>
          </a:blip>
          <a:srcRect r="14731"/>
          <a:stretch/>
        </p:blipFill>
        <p:spPr>
          <a:xfrm>
            <a:off x="4443317" y="2897453"/>
            <a:ext cx="2997039" cy="2041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5">
            <a:alphaModFix/>
          </a:blip>
          <a:srcRect l="22399" t="4848" r="47928" b="345"/>
          <a:stretch/>
        </p:blipFill>
        <p:spPr>
          <a:xfrm rot="5400000">
            <a:off x="5135015" y="4510566"/>
            <a:ext cx="1594077" cy="299703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6">
            <a:alphaModFix/>
          </a:blip>
          <a:srcRect l="10073" t="12895" r="22091" b="6061"/>
          <a:stretch/>
        </p:blipFill>
        <p:spPr>
          <a:xfrm rot="5400000">
            <a:off x="9245415" y="4693329"/>
            <a:ext cx="1547950" cy="267763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p9" descr="No photo description available."/>
          <p:cNvPicPr preferRelativeResize="0"/>
          <p:nvPr/>
        </p:nvPicPr>
        <p:blipFill rotWithShape="1">
          <a:blip r:embed="rId7">
            <a:alphaModFix/>
          </a:blip>
          <a:srcRect l="1620" t="33181" r="4443" b="11036"/>
          <a:stretch/>
        </p:blipFill>
        <p:spPr>
          <a:xfrm>
            <a:off x="8680572" y="2863800"/>
            <a:ext cx="2724300" cy="2041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2" name="Google Shape;182;p9"/>
          <p:cNvSpPr txBox="1"/>
          <p:nvPr/>
        </p:nvSpPr>
        <p:spPr>
          <a:xfrm>
            <a:off x="547018" y="4904310"/>
            <a:ext cx="2960857" cy="307736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2.5 Ton Ball Screw Actuator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4433534" y="4901900"/>
            <a:ext cx="3006822" cy="307736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Ton Ball Screw Jacks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8670788" y="4901900"/>
            <a:ext cx="2734084" cy="307736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 Ton Ball Screw Jacks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9"/>
          <p:cNvPicPr preferRelativeResize="0"/>
          <p:nvPr/>
        </p:nvPicPr>
        <p:blipFill rotWithShape="1">
          <a:blip r:embed="rId8">
            <a:alphaModFix/>
          </a:blip>
          <a:srcRect l="5413" t="39365" b="14709"/>
          <a:stretch/>
        </p:blipFill>
        <p:spPr>
          <a:xfrm>
            <a:off x="562667" y="5250871"/>
            <a:ext cx="2936017" cy="15552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7840" y="54535"/>
            <a:ext cx="1480834" cy="66271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728</Words>
  <Application>Microsoft Office PowerPoint</Application>
  <PresentationFormat>Widescreen</PresentationFormat>
  <Paragraphs>158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Calibri</vt:lpstr>
      <vt:lpstr>Times New Roman</vt:lpstr>
      <vt:lpstr>Noto Sans Symbols</vt:lpstr>
      <vt:lpstr>Federo</vt:lpstr>
      <vt:lpstr>Quintessential</vt:lpstr>
      <vt:lpstr>Constantia</vt:lpstr>
      <vt:lpstr>Arial Black</vt:lpstr>
      <vt:lpstr>Georgia</vt:lpstr>
      <vt:lpstr>Verdana</vt:lpstr>
      <vt:lpstr>Algerian</vt:lpstr>
      <vt:lpstr>Abril Fatface</vt:lpstr>
      <vt:lpstr>Dotum</vt:lpstr>
      <vt:lpstr>Caveat</vt:lpstr>
      <vt:lpstr>Bodoni</vt:lpstr>
      <vt:lpstr>Arial</vt:lpstr>
      <vt:lpstr>Office Theme</vt:lpstr>
      <vt:lpstr>PowerPoint Presentation</vt:lpstr>
      <vt:lpstr>PowerPoint Presentation</vt:lpstr>
      <vt:lpstr>PROMOTOR PROFESSIONAL JOURNEY SO FAR</vt:lpstr>
      <vt:lpstr>SIMRAN FLOWTECH INDUSTRIES “Making your Machines Perform Better”</vt:lpstr>
      <vt:lpstr>Quality Certification</vt:lpstr>
      <vt:lpstr>INDUSTRIES SERVED </vt:lpstr>
      <vt:lpstr>SIMRAN FLOWTECH INDUSTRIES “Making your Machines Perform Better”</vt:lpstr>
      <vt:lpstr>WORM GEAR SCREW JACKS </vt:lpstr>
      <vt:lpstr>WORM GEAR  BALL SCREW JACKS</vt:lpstr>
      <vt:lpstr>LINEAR ACTUATORS / ELECTRIC CYLINDERS</vt:lpstr>
      <vt:lpstr>HYDRAULIC CYLINDERS/SERVOMOTORS</vt:lpstr>
      <vt:lpstr>PRODUCT RANGE</vt:lpstr>
      <vt:lpstr>REGULAR PRODUCTION JCB</vt:lpstr>
      <vt:lpstr>OVERVIEW OF OUR FACILITIES</vt:lpstr>
      <vt:lpstr>OVERVIEW OF MANUFACTURING FACILITIES</vt:lpstr>
      <vt:lpstr>SOME OF OUR  MAJOR ACHIEVEMENTS</vt:lpstr>
      <vt:lpstr>DEVELOPMENT OF LAUNCHER FOR SAMAR PROJECT FOR INDIAN AIR FORCE, BEING APPRECIATED BY HON’BLE PRIME MINISTER  SH. NARENDRA MODI JI</vt:lpstr>
      <vt:lpstr>MAJOR DEFENCE PROJECTS</vt:lpstr>
      <vt:lpstr>EQUIPMENT FOR HYDRO POWER PROJECTS</vt:lpstr>
      <vt:lpstr>PowerPoint Presentation</vt:lpstr>
      <vt:lpstr>PowerPoint Presentation</vt:lpstr>
      <vt:lpstr>HYDRAULIC SYSTEMS &amp; POWER PACKS</vt:lpstr>
      <vt:lpstr>RAILWAY EQUIPMENT</vt:lpstr>
      <vt:lpstr>MATERIAL HANDLING EQUIPMENT</vt:lpstr>
      <vt:lpstr>AUTOMATIC TRANSFER TROLLEYS</vt:lpstr>
      <vt:lpstr>GOODS AND PASSENGER LIFTS</vt:lpstr>
      <vt:lpstr>STRUCTURAL PROJECTS UNDERTAKEN</vt:lpstr>
      <vt:lpstr>PRODUCT GALLERY</vt:lpstr>
      <vt:lpstr>PRODUCT GALLERY</vt:lpstr>
      <vt:lpstr>CONTACT DETAILS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word</cp:lastModifiedBy>
  <cp:revision>1</cp:revision>
  <dcterms:modified xsi:type="dcterms:W3CDTF">2023-06-19T07:43:02Z</dcterms:modified>
</cp:coreProperties>
</file>